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Roboto"/>
      <p:regular r:id="rId28"/>
      <p:bold r:id="rId29"/>
      <p:italic r:id="rId30"/>
      <p:boldItalic r:id="rId31"/>
    </p:embeddedFont>
    <p:embeddedFont>
      <p:font typeface="Fira Sans SemiBold"/>
      <p:regular r:id="rId32"/>
      <p:bold r:id="rId33"/>
      <p:italic r:id="rId34"/>
      <p:boldItalic r:id="rId35"/>
    </p:embeddedFont>
    <p:embeddedFont>
      <p:font typeface="Fira Sans"/>
      <p:regular r:id="rId36"/>
      <p:bold r:id="rId37"/>
      <p:italic r:id="rId38"/>
      <p:boldItalic r:id="rId39"/>
    </p:embeddedFont>
    <p:embeddedFont>
      <p:font typeface="DM Serif Display"/>
      <p:regular r:id="rId40"/>
      <p:italic r:id="rId41"/>
    </p:embeddedFont>
    <p:embeddedFont>
      <p:font typeface="Karla"/>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DMSerifDisplay-regular.fntdata"/><Relationship Id="rId20" Type="http://schemas.openxmlformats.org/officeDocument/2006/relationships/slide" Target="slides/slide14.xml"/><Relationship Id="rId42" Type="http://schemas.openxmlformats.org/officeDocument/2006/relationships/font" Target="fonts/Karla-regular.fntdata"/><Relationship Id="rId41" Type="http://schemas.openxmlformats.org/officeDocument/2006/relationships/font" Target="fonts/DMSerifDisplay-italic.fntdata"/><Relationship Id="rId22" Type="http://schemas.openxmlformats.org/officeDocument/2006/relationships/slide" Target="slides/slide16.xml"/><Relationship Id="rId44" Type="http://schemas.openxmlformats.org/officeDocument/2006/relationships/font" Target="fonts/Karla-italic.fntdata"/><Relationship Id="rId21" Type="http://schemas.openxmlformats.org/officeDocument/2006/relationships/slide" Target="slides/slide15.xml"/><Relationship Id="rId43" Type="http://schemas.openxmlformats.org/officeDocument/2006/relationships/font" Target="fonts/Karla-bold.fntdata"/><Relationship Id="rId24" Type="http://schemas.openxmlformats.org/officeDocument/2006/relationships/slide" Target="slides/slide18.xml"/><Relationship Id="rId23" Type="http://schemas.openxmlformats.org/officeDocument/2006/relationships/slide" Target="slides/slide17.xml"/><Relationship Id="rId45" Type="http://schemas.openxmlformats.org/officeDocument/2006/relationships/font" Target="fonts/Karla-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regular.fntdata"/><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5.xml"/><Relationship Id="rId33" Type="http://schemas.openxmlformats.org/officeDocument/2006/relationships/font" Target="fonts/FiraSansSemiBold-bold.fntdata"/><Relationship Id="rId10" Type="http://schemas.openxmlformats.org/officeDocument/2006/relationships/slide" Target="slides/slide4.xml"/><Relationship Id="rId32" Type="http://schemas.openxmlformats.org/officeDocument/2006/relationships/font" Target="fonts/FiraSansSemiBold-regular.fntdata"/><Relationship Id="rId13" Type="http://schemas.openxmlformats.org/officeDocument/2006/relationships/slide" Target="slides/slide7.xml"/><Relationship Id="rId35" Type="http://schemas.openxmlformats.org/officeDocument/2006/relationships/font" Target="fonts/FiraSansSemiBold-boldItalic.fntdata"/><Relationship Id="rId12" Type="http://schemas.openxmlformats.org/officeDocument/2006/relationships/slide" Target="slides/slide6.xml"/><Relationship Id="rId34" Type="http://schemas.openxmlformats.org/officeDocument/2006/relationships/font" Target="fonts/FiraSansSemiBold-italic.fntdata"/><Relationship Id="rId15" Type="http://schemas.openxmlformats.org/officeDocument/2006/relationships/slide" Target="slides/slide9.xml"/><Relationship Id="rId37" Type="http://schemas.openxmlformats.org/officeDocument/2006/relationships/font" Target="fonts/FiraSans-bold.fntdata"/><Relationship Id="rId14" Type="http://schemas.openxmlformats.org/officeDocument/2006/relationships/slide" Target="slides/slide8.xml"/><Relationship Id="rId36" Type="http://schemas.openxmlformats.org/officeDocument/2006/relationships/font" Target="fonts/FiraSans-regular.fntdata"/><Relationship Id="rId17" Type="http://schemas.openxmlformats.org/officeDocument/2006/relationships/slide" Target="slides/slide11.xml"/><Relationship Id="rId39" Type="http://schemas.openxmlformats.org/officeDocument/2006/relationships/font" Target="fonts/FiraSans-boldItalic.fntdata"/><Relationship Id="rId16" Type="http://schemas.openxmlformats.org/officeDocument/2006/relationships/slide" Target="slides/slide10.xml"/><Relationship Id="rId38" Type="http://schemas.openxmlformats.org/officeDocument/2006/relationships/font" Target="fonts/FiraSans-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png>
</file>

<file path=ppt/media/image15.png>
</file>

<file path=ppt/media/image16.gif>
</file>

<file path=ppt/media/image17.png>
</file>

<file path=ppt/media/image18.png>
</file>

<file path=ppt/media/image2.png>
</file>

<file path=ppt/media/image3.png>
</file>

<file path=ppt/media/image4.jp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quora.com/Where-can-I-learn-Git"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quora.com/Where-can-I-learn-Git"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quora.com/Where-can-I-learn-Git"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xkcd.com/1296/"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quora.com/Where-can-I-learn-Git"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hris.beams.io/posts/git-commit/"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kylabcoders.github.io/bootcamp-abril2017/img/git-schema-1.png"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kylabcoders.github.io/bootcamp-abril2017/img/git-schema-1.png"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learn-co-curriculum/dsc-git-practice"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hackernoon.com/how-git-changed-the-history-of-software-version-control-5f2c0a0850df"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he-turing-way.netlify.app/reproducible-research/vcs"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uide.freecodecamp.org/git/difference-git-github/" TargetMode="External"/><Relationship Id="rId3" Type="http://schemas.openxmlformats.org/officeDocument/2006/relationships/hyperlink" Target="https://gitlab.com/"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help.github.com/en/articles/fork-a-repo" TargetMode="External"/><Relationship Id="rId3" Type="http://schemas.openxmlformats.org/officeDocument/2006/relationships/hyperlink" Target="https://help.github.com/en/github/getting-started-with-github/fork-a-repo" TargetMode="External"/><Relationship Id="rId4" Type="http://schemas.openxmlformats.org/officeDocument/2006/relationships/hyperlink" Target="https://www.atlassian.com/git/tutorials/comparing-workflows/forking-workflow"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eonscience.org/github-git-clone" TargetMode="External"/><Relationship Id="rId3" Type="http://schemas.openxmlformats.org/officeDocument/2006/relationships/hyperlink" Target="https://help.github.com/en/articles/cloning-a-repository"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15242882d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g115242882d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Adapted with &lt;3 by Lindsey Berlin</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15242882db_0_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15242882db_0_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Original image source: </a:t>
            </a:r>
            <a:r>
              <a:rPr lang="en" u="sng">
                <a:solidFill>
                  <a:schemeClr val="hlink"/>
                </a:solidFill>
                <a:hlinkClick r:id="rId2"/>
              </a:rPr>
              <a:t>https://www.quora.com/Where-can-I-learn-Git</a:t>
            </a:r>
            <a:endParaRPr>
              <a:solidFill>
                <a:schemeClr val="dk1"/>
              </a:solidFill>
            </a:endParaRPr>
          </a:p>
          <a:p>
            <a:pPr indent="0" lvl="0" marL="0" rtl="0" algn="l">
              <a:spcBef>
                <a:spcPts val="0"/>
              </a:spcBef>
              <a:spcAft>
                <a:spcPts val="0"/>
              </a:spcAft>
              <a:buNone/>
            </a:pPr>
            <a:r>
              <a:rPr lang="en">
                <a:solidFill>
                  <a:schemeClr val="dk1"/>
                </a:solidFill>
              </a:rPr>
              <a:t>Discuss </a:t>
            </a:r>
            <a:r>
              <a:rPr lang="en">
                <a:solidFill>
                  <a:schemeClr val="dk1"/>
                </a:solidFill>
              </a:rPr>
              <a:t>how running git status will often tell you what the next step is!</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15242882db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15242882db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Gif from Giphy</a:t>
            </a:r>
            <a:endParaRPr>
              <a:solidFill>
                <a:schemeClr val="dk1"/>
              </a:solidFill>
            </a:endParaRPr>
          </a:p>
          <a:p>
            <a:pPr indent="0" lvl="0" marL="0" rtl="0" algn="l">
              <a:spcBef>
                <a:spcPts val="0"/>
              </a:spcBef>
              <a:spcAft>
                <a:spcPts val="0"/>
              </a:spcAft>
              <a:buNone/>
            </a:pPr>
            <a:r>
              <a:rPr lang="en"/>
              <a:t>Yeah, it seems like some of the steps are redundant, and can feel like a lot - but it’s by design! Git wants to make it really hard for you to accidentally delete something, or to revert changes accidentally, or to save something you didn’t want to save, etc.</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15242882db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15242882db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Original image source: </a:t>
            </a:r>
            <a:r>
              <a:rPr lang="en" u="sng">
                <a:solidFill>
                  <a:schemeClr val="accent5"/>
                </a:solidFill>
                <a:hlinkClick r:id="rId2">
                  <a:extLst>
                    <a:ext uri="{A12FA001-AC4F-418D-AE19-62706E023703}">
                      <ahyp:hlinkClr val="tx"/>
                    </a:ext>
                  </a:extLst>
                </a:hlinkClick>
              </a:rPr>
              <a:t>https://www.quora.com/Where-can-I-learn-Git</a:t>
            </a: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Show how this changes the results of ‘git status’ in the terminal</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If it comes up - yes, it’s possible to add all of your changes at once, or add and change in one fell swoop, but let’s get the basics down first one step at a time.</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15242882db_0_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15242882db_0_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Original image source: </a:t>
            </a:r>
            <a:r>
              <a:rPr lang="en" u="sng">
                <a:solidFill>
                  <a:schemeClr val="accent5"/>
                </a:solidFill>
                <a:hlinkClick r:id="rId2">
                  <a:extLst>
                    <a:ext uri="{A12FA001-AC4F-418D-AE19-62706E023703}">
                      <ahyp:hlinkClr val="tx"/>
                    </a:ext>
                  </a:extLst>
                </a:hlinkClick>
              </a:rPr>
              <a:t>https://www.quora.com/Where-can-I-learn-Git</a:t>
            </a:r>
            <a:r>
              <a:rPr lang="en">
                <a:solidFill>
                  <a:schemeClr val="dk1"/>
                </a:solidFill>
              </a:rPr>
              <a:t> </a:t>
            </a:r>
            <a:endParaRPr>
              <a:solidFill>
                <a:schemeClr val="dk1"/>
              </a:solidFill>
            </a:endParaRPr>
          </a:p>
          <a:p>
            <a:pPr indent="0" lvl="0" marL="0" rtl="0" algn="l">
              <a:spcBef>
                <a:spcPts val="0"/>
              </a:spcBef>
              <a:spcAft>
                <a:spcPts val="0"/>
              </a:spcAft>
              <a:buNone/>
            </a:pPr>
            <a:r>
              <a:rPr lang="en">
                <a:solidFill>
                  <a:schemeClr val="dk1"/>
                </a:solidFill>
              </a:rPr>
              <a:t>Show how this changes the results of ‘git status’ in the terminal</a:t>
            </a:r>
            <a:endParaRPr>
              <a:solidFill>
                <a:schemeClr val="dk1"/>
              </a:solidFill>
            </a:endParaRPr>
          </a:p>
          <a:p>
            <a:pPr indent="0" lvl="0" marL="0" rtl="0" algn="l">
              <a:spcBef>
                <a:spcPts val="0"/>
              </a:spcBef>
              <a:spcAft>
                <a:spcPts val="0"/>
              </a:spcAft>
              <a:buNone/>
            </a:pPr>
            <a:r>
              <a:rPr lang="en">
                <a:solidFill>
                  <a:schemeClr val="dk1"/>
                </a:solidFill>
              </a:rPr>
              <a:t>If it comes up - yes, it’s possible to add all of your changes at once, or add and change in one fell swoop, but let’s get the basics down first one step at a time.</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15242882db_0_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15242882db_0_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Image Source: </a:t>
            </a:r>
            <a:r>
              <a:rPr lang="en" u="sng">
                <a:solidFill>
                  <a:schemeClr val="hlink"/>
                </a:solidFill>
                <a:hlinkClick r:id="rId2"/>
              </a:rPr>
              <a:t>https://xkcd.com/1296/</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15242882db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15242882db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Original image source: </a:t>
            </a:r>
            <a:r>
              <a:rPr lang="en" u="sng">
                <a:solidFill>
                  <a:schemeClr val="accent5"/>
                </a:solidFill>
                <a:hlinkClick r:id="rId2">
                  <a:extLst>
                    <a:ext uri="{A12FA001-AC4F-418D-AE19-62706E023703}">
                      <ahyp:hlinkClr val="tx"/>
                    </a:ext>
                  </a:extLst>
                </a:hlinkClick>
              </a:rPr>
              <a:t>https://www.quora.com/Where-can-I-learn-Git</a:t>
            </a:r>
            <a:r>
              <a:rPr lang="en">
                <a:solidFill>
                  <a:schemeClr val="dk1"/>
                </a:solidFill>
              </a:rPr>
              <a:t>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15242882db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15242882db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Image Source: </a:t>
            </a:r>
            <a:r>
              <a:rPr lang="en" u="sng">
                <a:solidFill>
                  <a:schemeClr val="hlink"/>
                </a:solidFill>
                <a:hlinkClick r:id="rId2"/>
              </a:rPr>
              <a:t>https://chris.beams.io/posts/git-commit/</a:t>
            </a:r>
            <a:r>
              <a:rPr lang="en">
                <a:solidFill>
                  <a:schemeClr val="dk1"/>
                </a:solidFill>
              </a:rPr>
              <a:t> </a:t>
            </a:r>
            <a:endParaRPr>
              <a:solidFill>
                <a:schemeClr val="dk1"/>
              </a:solidFill>
            </a:endParaRPr>
          </a:p>
          <a:p>
            <a:pPr indent="0" lvl="0" marL="0" rtl="0" algn="l">
              <a:spcBef>
                <a:spcPts val="0"/>
              </a:spcBef>
              <a:spcAft>
                <a:spcPts val="0"/>
              </a:spcAft>
              <a:buNone/>
            </a:pPr>
            <a:r>
              <a:rPr lang="en">
                <a:solidFill>
                  <a:schemeClr val="dk1"/>
                </a:solidFill>
              </a:rPr>
              <a:t>Pushing saves your work to the cloud, so even if you’re not using a remote to collaborate or share with others, it’s still useful to push your changes</a:t>
            </a:r>
            <a:r>
              <a:rPr lang="en">
                <a:solidFill>
                  <a:schemeClr val="dk1"/>
                </a:solidFill>
              </a:rPr>
              <a:t> (GitHub or elsewhere) </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15242882db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15242882db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Original Image Source: </a:t>
            </a:r>
            <a:r>
              <a:rPr lang="en" u="sng">
                <a:solidFill>
                  <a:schemeClr val="hlink"/>
                </a:solidFill>
                <a:hlinkClick r:id="rId2"/>
              </a:rPr>
              <a:t>https://skylabcoders.github.io/bootcamp-abril2017/img/git-schema-1.png</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15242882db_0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15242882db_0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Original Image Source: </a:t>
            </a:r>
            <a:r>
              <a:rPr lang="en" u="sng">
                <a:solidFill>
                  <a:schemeClr val="accent5"/>
                </a:solidFill>
                <a:hlinkClick r:id="rId2">
                  <a:extLst>
                    <a:ext uri="{A12FA001-AC4F-418D-AE19-62706E023703}">
                      <ahyp:hlinkClr val="tx"/>
                    </a:ext>
                  </a:extLst>
                </a:hlinkClick>
              </a:rPr>
              <a:t>https://skylabcoders.github.io/bootcamp-abril2017/img/git-schema-1.png</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Basically, you need to make sure that, other than the changes you’ve made in your workspace, your local repo and the remote repo are the same. That way, you’re not potentially adding your changes that override someone else’s, etc.</a:t>
            </a:r>
            <a:endParaRPr>
              <a:solidFill>
                <a:schemeClr val="dk1"/>
              </a:solidFill>
            </a:endParaRPr>
          </a:p>
          <a:p>
            <a:pPr indent="0" lvl="0" marL="0" rtl="0" algn="l">
              <a:spcBef>
                <a:spcPts val="0"/>
              </a:spcBef>
              <a:spcAft>
                <a:spcPts val="0"/>
              </a:spcAft>
              <a:buNone/>
            </a:pPr>
            <a:r>
              <a:rPr lang="en">
                <a:solidFill>
                  <a:schemeClr val="dk1"/>
                </a:solidFill>
              </a:rPr>
              <a:t>‘Git pull’ does two things - merges and fetches. But if you’re not making changes to the same file (as we likely shouldn’t in this course), we can avoid the headaches of git merges and just use ‘git pull’</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15242882db_0_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15242882db_0_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is the first real slide of the Collaborating with Git lecture</a:t>
            </a:r>
            <a:endParaRPr>
              <a:solidFill>
                <a:schemeClr val="dk1"/>
              </a:solidFill>
            </a:endParaRPr>
          </a:p>
          <a:p>
            <a:pPr indent="0" lvl="0" marL="0" rtl="0" algn="l">
              <a:spcBef>
                <a:spcPts val="0"/>
              </a:spcBef>
              <a:spcAft>
                <a:spcPts val="0"/>
              </a:spcAft>
              <a:buNone/>
            </a:pPr>
            <a:r>
              <a:rPr lang="en">
                <a:solidFill>
                  <a:schemeClr val="dk1"/>
                </a:solidFill>
              </a:rPr>
              <a:t>Putting this into context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a:t>
            </a:r>
            <a:r>
              <a:rPr lang="en" u="sng">
                <a:solidFill>
                  <a:schemeClr val="hlink"/>
                </a:solidFill>
                <a:hlinkClick r:id="rId2"/>
              </a:rPr>
              <a:t>git practice lab</a:t>
            </a:r>
            <a:r>
              <a:rPr lang="en">
                <a:solidFill>
                  <a:schemeClr val="dk1"/>
                </a:solidFill>
              </a:rPr>
              <a:t> goes over creating a new repo both on GitHub and using git init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We’ll cover branches in the Git Collaboration lecture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We’ll discuss merge conflicts, and how to avoid them, in the git collaboration lecture as well</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15242882db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15242882db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note: students should be able to grab curriculum content and work on it locally after this lecture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15242882db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15242882db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15242882db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15242882db_0_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15242882db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15242882db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050">
              <a:solidFill>
                <a:srgbClr val="2B2B2B"/>
              </a:solidFill>
              <a:highlight>
                <a:schemeClr val="lt1"/>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a:solidFill>
                  <a:schemeClr val="dk1"/>
                </a:solidFill>
              </a:rPr>
              <a:t>Image Source: </a:t>
            </a:r>
            <a:r>
              <a:rPr lang="en" u="sng">
                <a:solidFill>
                  <a:schemeClr val="hlink"/>
                </a:solidFill>
                <a:hlinkClick r:id="rId2"/>
              </a:rPr>
              <a:t>https://hackernoon.com/how-git-changed-the-history-of-software-version-control-5f2c0a0850df</a:t>
            </a:r>
            <a:r>
              <a:rPr lang="en">
                <a:solidFill>
                  <a:schemeClr val="dk1"/>
                </a:solidFill>
              </a:rPr>
              <a:t>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Which one is the “final” version”? Do you go by name or date modified? Why does this need to be so hard??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5242882db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15242882db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 </a:t>
            </a:r>
            <a:r>
              <a:rPr lang="en" u="sng">
                <a:solidFill>
                  <a:schemeClr val="hlink"/>
                </a:solidFill>
                <a:hlinkClick r:id="rId2"/>
              </a:rPr>
              <a:t>https://the-turing-way.netlify.app/reproducible-research/vcs</a:t>
            </a:r>
            <a:endParaRPr/>
          </a:p>
          <a:p>
            <a:pPr indent="0" lvl="0" marL="0" rtl="0" algn="l">
              <a:spcBef>
                <a:spcPts val="0"/>
              </a:spcBef>
              <a:spcAft>
                <a:spcPts val="0"/>
              </a:spcAft>
              <a:buNone/>
            </a:pPr>
            <a:r>
              <a:rPr lang="en"/>
              <a:t>Move away from naming new files, which is redundant and wastes space, to something lightweight that tracks versions and allows you to easily retrieve older versions of many files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15242882db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15242882db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Image Source (and additional resource to read about the distinction): </a:t>
            </a:r>
            <a:r>
              <a:rPr lang="en" u="sng">
                <a:solidFill>
                  <a:schemeClr val="hlink"/>
                </a:solidFill>
                <a:hlinkClick r:id="rId2"/>
              </a:rPr>
              <a:t>https://guide.freecodecamp.org/git/difference-git-github/</a:t>
            </a:r>
            <a:endParaRPr>
              <a:solidFill>
                <a:schemeClr val="dk1"/>
              </a:solidFill>
            </a:endParaRPr>
          </a:p>
          <a:p>
            <a:pPr indent="0" lvl="0" marL="0" rtl="0" algn="l">
              <a:spcBef>
                <a:spcPts val="0"/>
              </a:spcBef>
              <a:spcAft>
                <a:spcPts val="0"/>
              </a:spcAft>
              <a:buNone/>
            </a:pPr>
            <a:r>
              <a:rPr lang="en">
                <a:solidFill>
                  <a:srgbClr val="0A0A0A"/>
                </a:solidFill>
                <a:highlight>
                  <a:schemeClr val="lt1"/>
                </a:highlight>
              </a:rPr>
              <a:t>Review from the DS Tools intro!</a:t>
            </a:r>
            <a:endParaRPr>
              <a:solidFill>
                <a:srgbClr val="0A0A0A"/>
              </a:solidFill>
              <a:highlight>
                <a:schemeClr val="lt1"/>
              </a:highlight>
            </a:endParaRPr>
          </a:p>
          <a:p>
            <a:pPr indent="0" lvl="0" marL="0" rtl="0" algn="l">
              <a:spcBef>
                <a:spcPts val="0"/>
              </a:spcBef>
              <a:spcAft>
                <a:spcPts val="0"/>
              </a:spcAft>
              <a:buClr>
                <a:schemeClr val="dk1"/>
              </a:buClr>
              <a:buSzPts val="1100"/>
              <a:buFont typeface="Arial"/>
              <a:buNone/>
            </a:pPr>
            <a:r>
              <a:rPr lang="en">
                <a:solidFill>
                  <a:srgbClr val="0A0A0A"/>
                </a:solidFill>
                <a:highlight>
                  <a:schemeClr val="lt1"/>
                </a:highlight>
              </a:rPr>
              <a:t>Git = local version control, a tool you can use to create and keep track of versions of your code so that you can reference or revert back to previous iterations. You can do all of your local version control on your own computer using Git, without ever connecting to the internet.</a:t>
            </a:r>
            <a:endParaRPr>
              <a:solidFill>
                <a:srgbClr val="0A0A0A"/>
              </a:solidFill>
              <a:highlight>
                <a:schemeClr val="lt1"/>
              </a:highlight>
            </a:endParaRPr>
          </a:p>
          <a:p>
            <a:pPr indent="0" lvl="0" marL="0" rtl="0" algn="l">
              <a:spcBef>
                <a:spcPts val="0"/>
              </a:spcBef>
              <a:spcAft>
                <a:spcPts val="0"/>
              </a:spcAft>
              <a:buNone/>
            </a:pPr>
            <a:r>
              <a:rPr lang="en">
                <a:solidFill>
                  <a:srgbClr val="0A0A0A"/>
                </a:solidFill>
                <a:highlight>
                  <a:schemeClr val="lt1"/>
                </a:highlight>
              </a:rPr>
              <a:t>GitHub = host of Git repositories (their fancy word for a folder), so that you can share your code and collaborate. There are other git hosts, like </a:t>
            </a:r>
            <a:r>
              <a:rPr lang="en" u="sng">
                <a:solidFill>
                  <a:schemeClr val="hlink"/>
                </a:solidFill>
                <a:highlight>
                  <a:schemeClr val="lt1"/>
                </a:highlight>
                <a:hlinkClick r:id="rId3"/>
              </a:rPr>
              <a:t>GitLab</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15242882db_0_447:notes"/>
          <p:cNvSpPr/>
          <p:nvPr>
            <p:ph idx="2" type="sldImg"/>
          </p:nvPr>
        </p:nvSpPr>
        <p:spPr>
          <a:xfrm>
            <a:off x="397565" y="685488"/>
            <a:ext cx="6064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4" name="Google Shape;144;g115242882db_0_447:notes"/>
          <p:cNvSpPr txBox="1"/>
          <p:nvPr>
            <p:ph idx="1" type="body"/>
          </p:nvPr>
        </p:nvSpPr>
        <p:spPr>
          <a:xfrm>
            <a:off x="685800" y="4343400"/>
            <a:ext cx="5486400" cy="4114800"/>
          </a:xfrm>
          <a:prstGeom prst="rect">
            <a:avLst/>
          </a:prstGeom>
          <a:noFill/>
          <a:ln>
            <a:noFill/>
          </a:ln>
        </p:spPr>
        <p:txBody>
          <a:bodyPr anchorCtr="0" anchor="t" bIns="91300" lIns="91300" spcFirstLastPara="1" rIns="91300" wrap="square" tIns="91300">
            <a:noAutofit/>
          </a:bodyPr>
          <a:lstStyle/>
          <a:p>
            <a:pPr indent="0" lvl="0" marL="0" marR="0" rtl="0" algn="l">
              <a:spcBef>
                <a:spcPts val="0"/>
              </a:spcBef>
              <a:spcAft>
                <a:spcPts val="0"/>
              </a:spcAft>
              <a:buNone/>
            </a:pPr>
            <a:r>
              <a:rPr lang="en" sz="1100">
                <a:solidFill>
                  <a:schemeClr val="dk1"/>
                </a:solidFill>
              </a:rPr>
              <a:t>Can use this lab to demonstrate and practice a few of these skills - open this link, and we’ll follow some of the steps listed here, but then take it even further!</a:t>
            </a:r>
            <a:endParaRPr sz="11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15242882db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15242882db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Image Source: </a:t>
            </a:r>
            <a:r>
              <a:rPr lang="en" u="sng">
                <a:solidFill>
                  <a:schemeClr val="hlink"/>
                </a:solidFill>
                <a:hlinkClick r:id="rId2"/>
              </a:rPr>
              <a:t>https://help.github.com/en/articles/fork-a-repo</a:t>
            </a: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Need more resources to learn about forking? Check out: </a:t>
            </a:r>
            <a:r>
              <a:rPr lang="en" u="sng">
                <a:solidFill>
                  <a:schemeClr val="hlink"/>
                </a:solidFill>
                <a:hlinkClick r:id="rId3"/>
              </a:rPr>
              <a:t>https://help.github.com/en/github/getting-started-with-github/fork-a-repo</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Forking workflow: </a:t>
            </a:r>
            <a:r>
              <a:rPr lang="en" u="sng">
                <a:solidFill>
                  <a:schemeClr val="hlink"/>
                </a:solidFill>
                <a:hlinkClick r:id="rId4"/>
              </a:rPr>
              <a:t>https://www.atlassian.com/git/tutorials/comparing-workflows/forking-workflow</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15242882db_0_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15242882db_0_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Image source (and additional resource that has a series of git tutorials): </a:t>
            </a:r>
            <a:r>
              <a:rPr lang="en" u="sng">
                <a:solidFill>
                  <a:schemeClr val="hlink"/>
                </a:solidFill>
                <a:hlinkClick r:id="rId2"/>
              </a:rPr>
              <a:t>https://www.neonscience.org/github-git-clone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Now, we move to the terminal!</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Additional resource: </a:t>
            </a:r>
            <a:r>
              <a:rPr lang="en" u="sng">
                <a:solidFill>
                  <a:schemeClr val="hlink"/>
                </a:solidFill>
                <a:hlinkClick r:id="rId3"/>
              </a:rPr>
              <a:t>https://help.github.com/en/articles/cloning-a-repository</a:t>
            </a:r>
            <a:r>
              <a:rPr lang="en">
                <a:solidFill>
                  <a:schemeClr val="dk1"/>
                </a:solidFill>
              </a:rPr>
              <a:t>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15242882db_0_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15242882db_0_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7200"/>
              <a:buNone/>
              <a:defRPr sz="7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32CEFE"/>
              </a:buClr>
              <a:buSzPts val="2800"/>
              <a:buNone/>
              <a:defRPr sz="2800">
                <a:solidFill>
                  <a:srgbClr val="32CEFE"/>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FFFFFF"/>
              </a:buClr>
              <a:buSzPts val="12000"/>
              <a:buNone/>
              <a:defRPr sz="12000">
                <a:solidFill>
                  <a:srgbClr val="FFFFFF"/>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5" name="Shape 95"/>
        <p:cNvGrpSpPr/>
        <p:nvPr/>
      </p:nvGrpSpPr>
      <p:grpSpPr>
        <a:xfrm>
          <a:off x="0" y="0"/>
          <a:ext cx="0" cy="0"/>
          <a:chOff x="0" y="0"/>
          <a:chExt cx="0" cy="0"/>
        </a:xfrm>
      </p:grpSpPr>
      <p:sp>
        <p:nvSpPr>
          <p:cNvPr id="96" name="Google Shape;96;p25"/>
          <p:cNvSpPr txBox="1"/>
          <p:nvPr>
            <p:ph type="title"/>
          </p:nvPr>
        </p:nvSpPr>
        <p:spPr>
          <a:xfrm>
            <a:off x="407194" y="178941"/>
            <a:ext cx="7886700" cy="6549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3200"/>
              <a:buNone/>
              <a:defRPr sz="3000">
                <a:solidFill>
                  <a:srgbClr val="002060"/>
                </a:solidFill>
                <a:latin typeface="Karla"/>
                <a:ea typeface="Karla"/>
                <a:cs typeface="Karla"/>
                <a:sym typeface="Karla"/>
              </a:defRPr>
            </a:lvl1pPr>
            <a:lvl2pPr lvl="1" rtl="0" algn="l">
              <a:lnSpc>
                <a:spcPct val="100000"/>
              </a:lnSpc>
              <a:spcBef>
                <a:spcPts val="0"/>
              </a:spcBef>
              <a:spcAft>
                <a:spcPts val="0"/>
              </a:spcAft>
              <a:buSzPts val="3200"/>
              <a:buNone/>
              <a:defRPr sz="3200"/>
            </a:lvl2pPr>
            <a:lvl3pPr lvl="2" rtl="0" algn="l">
              <a:lnSpc>
                <a:spcPct val="100000"/>
              </a:lnSpc>
              <a:spcBef>
                <a:spcPts val="0"/>
              </a:spcBef>
              <a:spcAft>
                <a:spcPts val="0"/>
              </a:spcAft>
              <a:buSzPts val="3200"/>
              <a:buNone/>
              <a:defRPr sz="3200"/>
            </a:lvl3pPr>
            <a:lvl4pPr lvl="3" rtl="0" algn="l">
              <a:lnSpc>
                <a:spcPct val="100000"/>
              </a:lnSpc>
              <a:spcBef>
                <a:spcPts val="0"/>
              </a:spcBef>
              <a:spcAft>
                <a:spcPts val="0"/>
              </a:spcAft>
              <a:buSzPts val="3200"/>
              <a:buNone/>
              <a:defRPr sz="3200"/>
            </a:lvl4pPr>
            <a:lvl5pPr lvl="4" rtl="0" algn="l">
              <a:lnSpc>
                <a:spcPct val="100000"/>
              </a:lnSpc>
              <a:spcBef>
                <a:spcPts val="0"/>
              </a:spcBef>
              <a:spcAft>
                <a:spcPts val="0"/>
              </a:spcAft>
              <a:buSzPts val="3200"/>
              <a:buNone/>
              <a:defRPr sz="3200"/>
            </a:lvl5pPr>
            <a:lvl6pPr lvl="5" rtl="0" algn="l">
              <a:lnSpc>
                <a:spcPct val="100000"/>
              </a:lnSpc>
              <a:spcBef>
                <a:spcPts val="0"/>
              </a:spcBef>
              <a:spcAft>
                <a:spcPts val="0"/>
              </a:spcAft>
              <a:buSzPts val="3200"/>
              <a:buNone/>
              <a:defRPr sz="3200"/>
            </a:lvl6pPr>
            <a:lvl7pPr lvl="6" rtl="0" algn="l">
              <a:lnSpc>
                <a:spcPct val="100000"/>
              </a:lnSpc>
              <a:spcBef>
                <a:spcPts val="0"/>
              </a:spcBef>
              <a:spcAft>
                <a:spcPts val="0"/>
              </a:spcAft>
              <a:buSzPts val="3200"/>
              <a:buNone/>
              <a:defRPr sz="3200"/>
            </a:lvl7pPr>
            <a:lvl8pPr lvl="7" rtl="0" algn="l">
              <a:lnSpc>
                <a:spcPct val="100000"/>
              </a:lnSpc>
              <a:spcBef>
                <a:spcPts val="0"/>
              </a:spcBef>
              <a:spcAft>
                <a:spcPts val="0"/>
              </a:spcAft>
              <a:buSzPts val="3200"/>
              <a:buNone/>
              <a:defRPr sz="3200"/>
            </a:lvl8pPr>
            <a:lvl9pPr lvl="8" rtl="0" algn="l">
              <a:lnSpc>
                <a:spcPct val="100000"/>
              </a:lnSpc>
              <a:spcBef>
                <a:spcPts val="0"/>
              </a:spcBef>
              <a:spcAft>
                <a:spcPts val="0"/>
              </a:spcAft>
              <a:buSzPts val="3200"/>
              <a:buNone/>
              <a:defRPr sz="3200"/>
            </a:lvl9pPr>
          </a:lstStyle>
          <a:p/>
        </p:txBody>
      </p:sp>
      <p:sp>
        <p:nvSpPr>
          <p:cNvPr id="97" name="Google Shape;97;p25"/>
          <p:cNvSpPr txBox="1"/>
          <p:nvPr>
            <p:ph idx="1" type="body"/>
          </p:nvPr>
        </p:nvSpPr>
        <p:spPr>
          <a:xfrm>
            <a:off x="400050" y="10263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sz="1200">
                <a:latin typeface="Karla"/>
                <a:ea typeface="Karla"/>
                <a:cs typeface="Karla"/>
                <a:sym typeface="Karla"/>
              </a:defRPr>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98" name="Google Shape;98;p25"/>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lnSpc>
                <a:spcPct val="100000"/>
              </a:lnSpc>
              <a:spcBef>
                <a:spcPts val="0"/>
              </a:spcBef>
              <a:spcAft>
                <a:spcPts val="0"/>
              </a:spcAft>
              <a:buSzPts val="1100"/>
              <a:buNone/>
              <a:defRPr>
                <a:latin typeface="Karla"/>
                <a:ea typeface="Karla"/>
                <a:cs typeface="Karla"/>
                <a:sym typeface="Karla"/>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99" name="Google Shape;99;p25"/>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lnSpc>
                <a:spcPct val="100000"/>
              </a:lnSpc>
              <a:spcBef>
                <a:spcPts val="0"/>
              </a:spcBef>
              <a:spcAft>
                <a:spcPts val="0"/>
              </a:spcAft>
              <a:buSzPts val="1100"/>
              <a:buNone/>
              <a:defRPr>
                <a:latin typeface="Karla"/>
                <a:ea typeface="Karla"/>
                <a:cs typeface="Karla"/>
                <a:sym typeface="Karla"/>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00" name="Google Shape;100;p25"/>
          <p:cNvSpPr txBox="1"/>
          <p:nvPr>
            <p:ph idx="12" type="sldNum"/>
          </p:nvPr>
        </p:nvSpPr>
        <p:spPr>
          <a:xfrm>
            <a:off x="8688150" y="4767275"/>
            <a:ext cx="360600" cy="273900"/>
          </a:xfrm>
          <a:prstGeom prst="rect">
            <a:avLst/>
          </a:prstGeom>
          <a:noFill/>
          <a:ln>
            <a:noFill/>
          </a:ln>
        </p:spPr>
        <p:txBody>
          <a:bodyPr anchorCtr="0" anchor="ctr" bIns="34275" lIns="68575" spcFirstLastPara="1" rIns="68575" wrap="square" tIns="34275">
            <a:normAutofit/>
          </a:bodyPr>
          <a:lstStyle>
            <a:lvl1pPr indent="0" lvl="0" marL="0" rtl="0" algn="r">
              <a:lnSpc>
                <a:spcPct val="100000"/>
              </a:lnSpc>
              <a:spcBef>
                <a:spcPts val="0"/>
              </a:spcBef>
              <a:spcAft>
                <a:spcPts val="0"/>
              </a:spcAft>
              <a:buSzPts val="900"/>
              <a:buNone/>
              <a:defRPr b="0" i="0" sz="900" u="none" cap="none" strike="noStrike">
                <a:solidFill>
                  <a:srgbClr val="888888"/>
                </a:solidFill>
                <a:latin typeface="Karla"/>
                <a:ea typeface="Karla"/>
                <a:cs typeface="Karla"/>
                <a:sym typeface="Karla"/>
              </a:defRPr>
            </a:lvl1pPr>
            <a:lvl2pPr indent="0" lvl="1" marL="0" rtl="0" algn="r">
              <a:lnSpc>
                <a:spcPct val="100000"/>
              </a:lnSpc>
              <a:spcBef>
                <a:spcPts val="0"/>
              </a:spcBef>
              <a:spcAft>
                <a:spcPts val="0"/>
              </a:spcAft>
              <a:buSzPts val="900"/>
              <a:buNone/>
              <a:defRPr b="0" i="0" sz="900" u="none" cap="none" strike="noStrike">
                <a:solidFill>
                  <a:srgbClr val="888888"/>
                </a:solidFill>
                <a:latin typeface="Karla"/>
                <a:ea typeface="Karla"/>
                <a:cs typeface="Karla"/>
                <a:sym typeface="Karla"/>
              </a:defRPr>
            </a:lvl2pPr>
            <a:lvl3pPr indent="0" lvl="2" marL="0" rtl="0" algn="r">
              <a:lnSpc>
                <a:spcPct val="100000"/>
              </a:lnSpc>
              <a:spcBef>
                <a:spcPts val="0"/>
              </a:spcBef>
              <a:spcAft>
                <a:spcPts val="0"/>
              </a:spcAft>
              <a:buSzPts val="900"/>
              <a:buNone/>
              <a:defRPr b="0" i="0" sz="900" u="none" cap="none" strike="noStrike">
                <a:solidFill>
                  <a:srgbClr val="888888"/>
                </a:solidFill>
                <a:latin typeface="Karla"/>
                <a:ea typeface="Karla"/>
                <a:cs typeface="Karla"/>
                <a:sym typeface="Karla"/>
              </a:defRPr>
            </a:lvl3pPr>
            <a:lvl4pPr indent="0" lvl="3" marL="0" rtl="0" algn="r">
              <a:lnSpc>
                <a:spcPct val="100000"/>
              </a:lnSpc>
              <a:spcBef>
                <a:spcPts val="0"/>
              </a:spcBef>
              <a:spcAft>
                <a:spcPts val="0"/>
              </a:spcAft>
              <a:buSzPts val="900"/>
              <a:buNone/>
              <a:defRPr b="0" i="0" sz="900" u="none" cap="none" strike="noStrike">
                <a:solidFill>
                  <a:srgbClr val="888888"/>
                </a:solidFill>
                <a:latin typeface="Karla"/>
                <a:ea typeface="Karla"/>
                <a:cs typeface="Karla"/>
                <a:sym typeface="Karla"/>
              </a:defRPr>
            </a:lvl4pPr>
            <a:lvl5pPr indent="0" lvl="4" marL="0" rtl="0" algn="r">
              <a:lnSpc>
                <a:spcPct val="100000"/>
              </a:lnSpc>
              <a:spcBef>
                <a:spcPts val="0"/>
              </a:spcBef>
              <a:spcAft>
                <a:spcPts val="0"/>
              </a:spcAft>
              <a:buSzPts val="900"/>
              <a:buNone/>
              <a:defRPr b="0" i="0" sz="900" u="none" cap="none" strike="noStrike">
                <a:solidFill>
                  <a:srgbClr val="888888"/>
                </a:solidFill>
                <a:latin typeface="Karla"/>
                <a:ea typeface="Karla"/>
                <a:cs typeface="Karla"/>
                <a:sym typeface="Karla"/>
              </a:defRPr>
            </a:lvl5pPr>
            <a:lvl6pPr indent="0" lvl="5" marL="0" rtl="0" algn="r">
              <a:lnSpc>
                <a:spcPct val="100000"/>
              </a:lnSpc>
              <a:spcBef>
                <a:spcPts val="0"/>
              </a:spcBef>
              <a:spcAft>
                <a:spcPts val="0"/>
              </a:spcAft>
              <a:buSzPts val="900"/>
              <a:buNone/>
              <a:defRPr b="0" i="0" sz="900" u="none" cap="none" strike="noStrike">
                <a:solidFill>
                  <a:srgbClr val="888888"/>
                </a:solidFill>
                <a:latin typeface="Karla"/>
                <a:ea typeface="Karla"/>
                <a:cs typeface="Karla"/>
                <a:sym typeface="Karla"/>
              </a:defRPr>
            </a:lvl6pPr>
            <a:lvl7pPr indent="0" lvl="6" marL="0" rtl="0" algn="r">
              <a:lnSpc>
                <a:spcPct val="100000"/>
              </a:lnSpc>
              <a:spcBef>
                <a:spcPts val="0"/>
              </a:spcBef>
              <a:spcAft>
                <a:spcPts val="0"/>
              </a:spcAft>
              <a:buSzPts val="900"/>
              <a:buNone/>
              <a:defRPr b="0" i="0" sz="900" u="none" cap="none" strike="noStrike">
                <a:solidFill>
                  <a:srgbClr val="888888"/>
                </a:solidFill>
                <a:latin typeface="Karla"/>
                <a:ea typeface="Karla"/>
                <a:cs typeface="Karla"/>
                <a:sym typeface="Karla"/>
              </a:defRPr>
            </a:lvl7pPr>
            <a:lvl8pPr indent="0" lvl="7" marL="0" rtl="0" algn="r">
              <a:lnSpc>
                <a:spcPct val="100000"/>
              </a:lnSpc>
              <a:spcBef>
                <a:spcPts val="0"/>
              </a:spcBef>
              <a:spcAft>
                <a:spcPts val="0"/>
              </a:spcAft>
              <a:buSzPts val="900"/>
              <a:buNone/>
              <a:defRPr b="0" i="0" sz="900" u="none" cap="none" strike="noStrike">
                <a:solidFill>
                  <a:srgbClr val="888888"/>
                </a:solidFill>
                <a:latin typeface="Karla"/>
                <a:ea typeface="Karla"/>
                <a:cs typeface="Karla"/>
                <a:sym typeface="Karla"/>
              </a:defRPr>
            </a:lvl8pPr>
            <a:lvl9pPr indent="0" lvl="8" marL="0" rtl="0" algn="r">
              <a:lnSpc>
                <a:spcPct val="100000"/>
              </a:lnSpc>
              <a:spcBef>
                <a:spcPts val="0"/>
              </a:spcBef>
              <a:spcAft>
                <a:spcPts val="0"/>
              </a:spcAft>
              <a:buSzPts val="900"/>
              <a:buNone/>
              <a:defRPr b="0" i="0" sz="900" u="none" cap="none" strike="noStrike">
                <a:solidFill>
                  <a:srgbClr val="888888"/>
                </a:solidFill>
                <a:latin typeface="Karla"/>
                <a:ea typeface="Karla"/>
                <a:cs typeface="Karla"/>
                <a:sym typeface="Karl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solidFill>
                  <a:srgbClr val="FFFFFF"/>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rgbClr val="32CEFE"/>
              </a:buClr>
              <a:buSzPts val="1800"/>
              <a:buNone/>
              <a:defRPr>
                <a:solidFill>
                  <a:srgbClr val="32CEFE"/>
                </a:solidFill>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3.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rgbClr val="43434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a:buChar char="●"/>
              <a:defRPr sz="1800">
                <a:solidFill>
                  <a:srgbClr val="FFFFFF"/>
                </a:solidFill>
                <a:latin typeface="Roboto"/>
                <a:ea typeface="Roboto"/>
                <a:cs typeface="Roboto"/>
                <a:sym typeface="Roboto"/>
              </a:defRPr>
            </a:lvl1pPr>
            <a:lvl2pPr indent="-317500" lvl="1" marL="914400">
              <a:lnSpc>
                <a:spcPct val="115000"/>
              </a:lnSpc>
              <a:spcBef>
                <a:spcPts val="1600"/>
              </a:spcBef>
              <a:spcAft>
                <a:spcPts val="0"/>
              </a:spcAft>
              <a:buClr>
                <a:srgbClr val="EFEFEF"/>
              </a:buClr>
              <a:buSzPts val="1400"/>
              <a:buFont typeface="Roboto"/>
              <a:buChar char="○"/>
              <a:defRPr>
                <a:solidFill>
                  <a:srgbClr val="EFEFEF"/>
                </a:solidFill>
                <a:latin typeface="Roboto"/>
                <a:ea typeface="Roboto"/>
                <a:cs typeface="Roboto"/>
                <a:sym typeface="Roboto"/>
              </a:defRPr>
            </a:lvl2pPr>
            <a:lvl3pPr indent="-317500" lvl="2" marL="1371600">
              <a:lnSpc>
                <a:spcPct val="115000"/>
              </a:lnSpc>
              <a:spcBef>
                <a:spcPts val="1600"/>
              </a:spcBef>
              <a:spcAft>
                <a:spcPts val="0"/>
              </a:spcAft>
              <a:buClr>
                <a:srgbClr val="D9D9D9"/>
              </a:buClr>
              <a:buSzPts val="1400"/>
              <a:buFont typeface="Roboto"/>
              <a:buChar char="■"/>
              <a:defRPr>
                <a:solidFill>
                  <a:srgbClr val="D9D9D9"/>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8.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8.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8.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8.png"/><Relationship Id="rId4" Type="http://schemas.openxmlformats.org/officeDocument/2006/relationships/hyperlink" Target="https://dev.to/areknawo/git-basics-the-only-introduction-you-ll-ever-need-6d2" TargetMode="External"/><Relationship Id="rId5" Type="http://schemas.openxmlformats.org/officeDocument/2006/relationships/hyperlink" Target="https://git-scm.com/book/en/v2" TargetMode="External"/><Relationship Id="rId6" Type="http://schemas.openxmlformats.org/officeDocument/2006/relationships/hyperlink" Target="https://www.atlassian.com/git/tutorials/setting-up-a-repository" TargetMode="External"/><Relationship Id="rId7" Type="http://schemas.openxmlformats.org/officeDocument/2006/relationships/hyperlink" Target="https://rollout.io/blog/resolve-github-merge-conflicts/" TargetMode="External"/><Relationship Id="rId8" Type="http://schemas.openxmlformats.org/officeDocument/2006/relationships/hyperlink" Target="https://www.youtube.com/playlist?list=PLRqwX-V7Uu6ZF9C0YMKuns9sLDzK6zoiV"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8.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8.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hyperlink" Target="https://github.com/learn-co-curriculum/dsc-running-jupyter-locally-lab"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6.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04" name="Shape 104"/>
        <p:cNvGrpSpPr/>
        <p:nvPr/>
      </p:nvGrpSpPr>
      <p:grpSpPr>
        <a:xfrm>
          <a:off x="0" y="0"/>
          <a:ext cx="0" cy="0"/>
          <a:chOff x="0" y="0"/>
          <a:chExt cx="0" cy="0"/>
        </a:xfrm>
      </p:grpSpPr>
      <p:pic>
        <p:nvPicPr>
          <p:cNvPr id="105" name="Google Shape;105;p26"/>
          <p:cNvPicPr preferRelativeResize="0"/>
          <p:nvPr/>
        </p:nvPicPr>
        <p:blipFill rotWithShape="1">
          <a:blip r:embed="rId3">
            <a:alphaModFix/>
          </a:blip>
          <a:srcRect b="-3850" l="0" r="0" t="3850"/>
          <a:stretch/>
        </p:blipFill>
        <p:spPr>
          <a:xfrm>
            <a:off x="3965200" y="0"/>
            <a:ext cx="5178826" cy="4416125"/>
          </a:xfrm>
          <a:prstGeom prst="rect">
            <a:avLst/>
          </a:prstGeom>
          <a:noFill/>
          <a:ln>
            <a:noFill/>
          </a:ln>
        </p:spPr>
      </p:pic>
      <p:pic>
        <p:nvPicPr>
          <p:cNvPr id="106" name="Google Shape;106;p26"/>
          <p:cNvPicPr preferRelativeResize="0"/>
          <p:nvPr/>
        </p:nvPicPr>
        <p:blipFill rotWithShape="1">
          <a:blip r:embed="rId4">
            <a:alphaModFix/>
          </a:blip>
          <a:srcRect b="-618" l="0" r="0" t="13548"/>
          <a:stretch/>
        </p:blipFill>
        <p:spPr>
          <a:xfrm rot="5400000">
            <a:off x="5085800" y="579799"/>
            <a:ext cx="4338698" cy="3777700"/>
          </a:xfrm>
          <a:prstGeom prst="rect">
            <a:avLst/>
          </a:prstGeom>
          <a:noFill/>
          <a:ln>
            <a:noFill/>
          </a:ln>
        </p:spPr>
      </p:pic>
      <p:pic>
        <p:nvPicPr>
          <p:cNvPr id="107" name="Google Shape;107;p26"/>
          <p:cNvPicPr preferRelativeResize="0"/>
          <p:nvPr/>
        </p:nvPicPr>
        <p:blipFill rotWithShape="1">
          <a:blip r:embed="rId5">
            <a:alphaModFix/>
          </a:blip>
          <a:srcRect b="-10" l="0" r="0" t="0"/>
          <a:stretch/>
        </p:blipFill>
        <p:spPr>
          <a:xfrm>
            <a:off x="370700" y="4660525"/>
            <a:ext cx="2094225" cy="222000"/>
          </a:xfrm>
          <a:prstGeom prst="rect">
            <a:avLst/>
          </a:prstGeom>
          <a:noFill/>
          <a:ln>
            <a:noFill/>
          </a:ln>
        </p:spPr>
      </p:pic>
      <p:sp>
        <p:nvSpPr>
          <p:cNvPr id="108" name="Google Shape;108;p26"/>
          <p:cNvSpPr txBox="1"/>
          <p:nvPr/>
        </p:nvSpPr>
        <p:spPr>
          <a:xfrm>
            <a:off x="294500" y="979175"/>
            <a:ext cx="3943200" cy="3143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lang="en" sz="4800">
                <a:solidFill>
                  <a:srgbClr val="232830"/>
                </a:solidFill>
                <a:latin typeface="DM Serif Display"/>
                <a:ea typeface="DM Serif Display"/>
                <a:cs typeface="DM Serif Display"/>
                <a:sym typeface="DM Serif Display"/>
              </a:rPr>
              <a:t>Introducing Git and GitHub</a:t>
            </a:r>
            <a:endParaRPr i="0" sz="2400" u="none" cap="none" strike="noStrike">
              <a:solidFill>
                <a:srgbClr val="232830"/>
              </a:solidFill>
              <a:latin typeface="DM Serif Display"/>
              <a:ea typeface="DM Serif Display"/>
              <a:cs typeface="DM Serif Display"/>
              <a:sym typeface="DM Serif Displ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5"/>
          <p:cNvSpPr/>
          <p:nvPr/>
        </p:nvSpPr>
        <p:spPr>
          <a:xfrm flipH="1">
            <a:off x="300" y="0"/>
            <a:ext cx="37959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2" name="Google Shape;182;p35"/>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183" name="Google Shape;183;p35"/>
          <p:cNvSpPr/>
          <p:nvPr/>
        </p:nvSpPr>
        <p:spPr>
          <a:xfrm>
            <a:off x="280850" y="1660825"/>
            <a:ext cx="4066200" cy="2974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101820"/>
                </a:solidFill>
                <a:latin typeface="Fira Sans"/>
                <a:ea typeface="Fira Sans"/>
                <a:cs typeface="Fira Sans"/>
                <a:sym typeface="Fira Sans"/>
              </a:rPr>
              <a:t>You made some changes, but what does that look like from Git’s point of view? In other words,  where are we in the process, on our local drive?</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0"/>
              </a:spcAft>
              <a:buNone/>
            </a:pPr>
            <a:r>
              <a:rPr lang="en">
                <a:solidFill>
                  <a:srgbClr val="101820"/>
                </a:solidFill>
                <a:latin typeface="Courier New"/>
                <a:ea typeface="Courier New"/>
                <a:cs typeface="Courier New"/>
                <a:sym typeface="Courier New"/>
              </a:rPr>
              <a:t>git status</a:t>
            </a:r>
            <a:endParaRPr>
              <a:solidFill>
                <a:srgbClr val="101820"/>
              </a:solidFill>
              <a:latin typeface="Courier New"/>
              <a:ea typeface="Courier New"/>
              <a:cs typeface="Courier New"/>
              <a:sym typeface="Courier New"/>
            </a:endParaRPr>
          </a:p>
          <a:p>
            <a:pPr indent="0" lvl="0" marL="0" rtl="0" algn="l">
              <a:lnSpc>
                <a:spcPct val="100000"/>
              </a:lnSpc>
              <a:spcBef>
                <a:spcPts val="1000"/>
              </a:spcBef>
              <a:spcAft>
                <a:spcPts val="0"/>
              </a:spcAft>
              <a:buNone/>
            </a:pPr>
            <a:r>
              <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0"/>
              </a:spcAft>
              <a:buNone/>
            </a:pPr>
            <a:r>
              <a:rPr lang="en">
                <a:solidFill>
                  <a:srgbClr val="101820"/>
                </a:solidFill>
                <a:latin typeface="Fira Sans"/>
                <a:ea typeface="Fira Sans"/>
                <a:cs typeface="Fira Sans"/>
                <a:sym typeface="Fira Sans"/>
              </a:rPr>
              <a:t>Git differentiates between staged and unstaged files (as well as tracked and untracked files). </a:t>
            </a:r>
            <a:endParaRPr>
              <a:solidFill>
                <a:srgbClr val="101820"/>
              </a:solidFill>
              <a:latin typeface="Fira Sans"/>
              <a:ea typeface="Fira Sans"/>
              <a:cs typeface="Fira Sans"/>
              <a:sym typeface="Fira Sans"/>
            </a:endParaRPr>
          </a:p>
          <a:p>
            <a:pPr indent="-317500" lvl="0" marL="457200" rtl="0" algn="l">
              <a:lnSpc>
                <a:spcPct val="100000"/>
              </a:lnSpc>
              <a:spcBef>
                <a:spcPts val="1000"/>
              </a:spcBef>
              <a:spcAft>
                <a:spcPts val="0"/>
              </a:spcAft>
              <a:buClr>
                <a:srgbClr val="101820"/>
              </a:buClr>
              <a:buSzPts val="1400"/>
              <a:buFont typeface="Fira Sans"/>
              <a:buChar char="●"/>
            </a:pPr>
            <a:r>
              <a:rPr b="1" lang="en">
                <a:solidFill>
                  <a:srgbClr val="FF0000"/>
                </a:solidFill>
                <a:latin typeface="Fira Sans"/>
                <a:ea typeface="Fira Sans"/>
                <a:cs typeface="Fira Sans"/>
                <a:sym typeface="Fira Sans"/>
              </a:rPr>
              <a:t>Red</a:t>
            </a:r>
            <a:r>
              <a:rPr lang="en">
                <a:solidFill>
                  <a:srgbClr val="101820"/>
                </a:solidFill>
                <a:latin typeface="Fira Sans"/>
                <a:ea typeface="Fira Sans"/>
                <a:cs typeface="Fira Sans"/>
                <a:sym typeface="Fira Sans"/>
              </a:rPr>
              <a:t> represents unstaged files</a:t>
            </a:r>
            <a:endParaRPr>
              <a:solidFill>
                <a:srgbClr val="101820"/>
              </a:solidFill>
              <a:latin typeface="Fira Sans"/>
              <a:ea typeface="Fira Sans"/>
              <a:cs typeface="Fira Sans"/>
              <a:sym typeface="Fira Sans"/>
            </a:endParaRPr>
          </a:p>
          <a:p>
            <a:pPr indent="-317500" lvl="0" marL="457200" rtl="0" algn="l">
              <a:lnSpc>
                <a:spcPct val="100000"/>
              </a:lnSpc>
              <a:spcBef>
                <a:spcPts val="0"/>
              </a:spcBef>
              <a:spcAft>
                <a:spcPts val="0"/>
              </a:spcAft>
              <a:buClr>
                <a:srgbClr val="101820"/>
              </a:buClr>
              <a:buSzPts val="1400"/>
              <a:buFont typeface="Fira Sans"/>
              <a:buChar char="●"/>
            </a:pPr>
            <a:r>
              <a:rPr b="1" lang="en">
                <a:solidFill>
                  <a:srgbClr val="38761D"/>
                </a:solidFill>
                <a:latin typeface="Fira Sans"/>
                <a:ea typeface="Fira Sans"/>
                <a:cs typeface="Fira Sans"/>
                <a:sym typeface="Fira Sans"/>
              </a:rPr>
              <a:t>Green</a:t>
            </a:r>
            <a:r>
              <a:rPr lang="en">
                <a:solidFill>
                  <a:srgbClr val="101820"/>
                </a:solidFill>
                <a:latin typeface="Fira Sans"/>
                <a:ea typeface="Fira Sans"/>
                <a:cs typeface="Fira Sans"/>
                <a:sym typeface="Fira Sans"/>
              </a:rPr>
              <a:t> represents staged files</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1000"/>
              </a:spcAft>
              <a:buNone/>
            </a:pPr>
            <a:r>
              <a:t/>
            </a:r>
            <a:endParaRPr>
              <a:solidFill>
                <a:srgbClr val="101820"/>
              </a:solidFill>
              <a:latin typeface="Fira Sans"/>
              <a:ea typeface="Fira Sans"/>
              <a:cs typeface="Fira Sans"/>
              <a:sym typeface="Fira Sans"/>
            </a:endParaRPr>
          </a:p>
        </p:txBody>
      </p:sp>
      <p:sp>
        <p:nvSpPr>
          <p:cNvPr id="184" name="Google Shape;184;p35"/>
          <p:cNvSpPr txBox="1"/>
          <p:nvPr>
            <p:ph type="title"/>
          </p:nvPr>
        </p:nvSpPr>
        <p:spPr>
          <a:xfrm>
            <a:off x="280850" y="692575"/>
            <a:ext cx="35154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Check Your Status</a:t>
            </a:r>
            <a:endParaRPr>
              <a:solidFill>
                <a:srgbClr val="101820"/>
              </a:solidFill>
              <a:latin typeface="DM Serif Display"/>
              <a:ea typeface="DM Serif Display"/>
              <a:cs typeface="DM Serif Display"/>
              <a:sym typeface="DM Serif Display"/>
            </a:endParaRPr>
          </a:p>
        </p:txBody>
      </p:sp>
      <p:grpSp>
        <p:nvGrpSpPr>
          <p:cNvPr id="185" name="Google Shape;185;p35"/>
          <p:cNvGrpSpPr/>
          <p:nvPr/>
        </p:nvGrpSpPr>
        <p:grpSpPr>
          <a:xfrm>
            <a:off x="4481750" y="1452438"/>
            <a:ext cx="4350550" cy="2238625"/>
            <a:chOff x="4481750" y="1452438"/>
            <a:chExt cx="4350550" cy="2238625"/>
          </a:xfrm>
        </p:grpSpPr>
        <p:pic>
          <p:nvPicPr>
            <p:cNvPr id="186" name="Google Shape;186;p35"/>
            <p:cNvPicPr preferRelativeResize="0"/>
            <p:nvPr/>
          </p:nvPicPr>
          <p:blipFill>
            <a:blip r:embed="rId4">
              <a:alphaModFix/>
            </a:blip>
            <a:stretch>
              <a:fillRect/>
            </a:stretch>
          </p:blipFill>
          <p:spPr>
            <a:xfrm>
              <a:off x="4481750" y="1452438"/>
              <a:ext cx="4350550" cy="2238625"/>
            </a:xfrm>
            <a:prstGeom prst="rect">
              <a:avLst/>
            </a:prstGeom>
            <a:noFill/>
            <a:ln>
              <a:noFill/>
            </a:ln>
          </p:spPr>
        </p:pic>
        <p:sp>
          <p:nvSpPr>
            <p:cNvPr id="187" name="Google Shape;187;p35"/>
            <p:cNvSpPr/>
            <p:nvPr/>
          </p:nvSpPr>
          <p:spPr>
            <a:xfrm>
              <a:off x="4481750" y="1452450"/>
              <a:ext cx="2827500" cy="914700"/>
            </a:xfrm>
            <a:prstGeom prst="roundRect">
              <a:avLst>
                <a:gd fmla="val 7844" name="adj"/>
              </a:avLst>
            </a:prstGeom>
            <a:noFill/>
            <a:ln cap="flat" cmpd="sng" w="38100">
              <a:solidFill>
                <a:srgbClr val="DE4B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35"/>
          <p:cNvSpPr txBox="1"/>
          <p:nvPr/>
        </p:nvSpPr>
        <p:spPr>
          <a:xfrm>
            <a:off x="4481750" y="1017725"/>
            <a:ext cx="2811000" cy="38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DE4B51"/>
                </a:solidFill>
                <a:latin typeface="Fira Sans"/>
                <a:ea typeface="Fira Sans"/>
                <a:cs typeface="Fira Sans"/>
                <a:sym typeface="Fira Sans"/>
              </a:rPr>
              <a:t>what’s our status?</a:t>
            </a:r>
            <a:endParaRPr>
              <a:solidFill>
                <a:srgbClr val="DE4B51"/>
              </a:solidFill>
              <a:latin typeface="Fira Sans"/>
              <a:ea typeface="Fira Sans"/>
              <a:cs typeface="Fira Sans"/>
              <a:sym typeface="Fira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2" name="Shape 192"/>
        <p:cNvGrpSpPr/>
        <p:nvPr/>
      </p:nvGrpSpPr>
      <p:grpSpPr>
        <a:xfrm>
          <a:off x="0" y="0"/>
          <a:ext cx="0" cy="0"/>
          <a:chOff x="0" y="0"/>
          <a:chExt cx="0" cy="0"/>
        </a:xfrm>
      </p:grpSpPr>
      <p:sp>
        <p:nvSpPr>
          <p:cNvPr id="193" name="Google Shape;193;p36"/>
          <p:cNvSpPr/>
          <p:nvPr/>
        </p:nvSpPr>
        <p:spPr>
          <a:xfrm>
            <a:off x="0" y="0"/>
            <a:ext cx="9144000" cy="12474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6"/>
          <p:cNvSpPr txBox="1"/>
          <p:nvPr/>
        </p:nvSpPr>
        <p:spPr>
          <a:xfrm>
            <a:off x="271275" y="239325"/>
            <a:ext cx="7539900" cy="8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01820"/>
                </a:solidFill>
                <a:latin typeface="DM Serif Display"/>
                <a:ea typeface="DM Serif Display"/>
                <a:cs typeface="DM Serif Display"/>
                <a:sym typeface="DM Serif Display"/>
              </a:rPr>
              <a:t>There are more steps in Git than you think you need…</a:t>
            </a:r>
            <a:endParaRPr sz="24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chemeClr val="dk1"/>
              </a:buClr>
              <a:buSzPts val="11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48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2400"/>
              <a:buFont typeface="Arial"/>
              <a:buNone/>
            </a:pPr>
            <a:r>
              <a:t/>
            </a:r>
            <a:endParaRPr i="0" sz="2600" cap="none" strike="noStrike">
              <a:solidFill>
                <a:srgbClr val="101820"/>
              </a:solidFill>
              <a:latin typeface="DM Serif Display"/>
              <a:ea typeface="DM Serif Display"/>
              <a:cs typeface="DM Serif Display"/>
              <a:sym typeface="DM Serif Display"/>
            </a:endParaRPr>
          </a:p>
        </p:txBody>
      </p:sp>
      <p:pic>
        <p:nvPicPr>
          <p:cNvPr id="195" name="Google Shape;195;p36"/>
          <p:cNvPicPr preferRelativeResize="0"/>
          <p:nvPr/>
        </p:nvPicPr>
        <p:blipFill rotWithShape="1">
          <a:blip r:embed="rId3">
            <a:alphaModFix/>
          </a:blip>
          <a:srcRect b="0" l="78504" r="0" t="0"/>
          <a:stretch/>
        </p:blipFill>
        <p:spPr>
          <a:xfrm rot="-5400000">
            <a:off x="4349164" y="-3481405"/>
            <a:ext cx="445675" cy="9144003"/>
          </a:xfrm>
          <a:prstGeom prst="rect">
            <a:avLst/>
          </a:prstGeom>
          <a:noFill/>
          <a:ln>
            <a:noFill/>
          </a:ln>
        </p:spPr>
      </p:pic>
      <p:pic>
        <p:nvPicPr>
          <p:cNvPr id="196" name="Google Shape;196;p36"/>
          <p:cNvPicPr preferRelativeResize="0"/>
          <p:nvPr/>
        </p:nvPicPr>
        <p:blipFill>
          <a:blip r:embed="rId4">
            <a:alphaModFix/>
          </a:blip>
          <a:stretch>
            <a:fillRect/>
          </a:stretch>
        </p:blipFill>
        <p:spPr>
          <a:xfrm>
            <a:off x="1334050" y="1313425"/>
            <a:ext cx="6475900" cy="3642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7"/>
          <p:cNvSpPr/>
          <p:nvPr/>
        </p:nvSpPr>
        <p:spPr>
          <a:xfrm flipH="1">
            <a:off x="300" y="0"/>
            <a:ext cx="37959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2" name="Google Shape;202;p37"/>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203" name="Google Shape;203;p37"/>
          <p:cNvSpPr/>
          <p:nvPr/>
        </p:nvSpPr>
        <p:spPr>
          <a:xfrm>
            <a:off x="280850" y="1660825"/>
            <a:ext cx="3795900" cy="2974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101820"/>
                </a:solidFill>
                <a:latin typeface="Fira Sans"/>
                <a:ea typeface="Fira Sans"/>
                <a:cs typeface="Fira Sans"/>
                <a:sym typeface="Fira Sans"/>
              </a:rPr>
              <a:t>Adding</a:t>
            </a:r>
            <a:r>
              <a:rPr lang="en">
                <a:solidFill>
                  <a:srgbClr val="101820"/>
                </a:solidFill>
                <a:latin typeface="Fira Sans"/>
                <a:ea typeface="Fira Sans"/>
                <a:cs typeface="Fira Sans"/>
                <a:sym typeface="Fira Sans"/>
              </a:rPr>
              <a:t> files tells Git which changes you’d like to stage, to eventually be committed to your local repository. </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1000"/>
              </a:spcAft>
              <a:buNone/>
            </a:pPr>
            <a:r>
              <a:rPr lang="en">
                <a:solidFill>
                  <a:srgbClr val="101820"/>
                </a:solidFill>
                <a:latin typeface="Courier New"/>
                <a:ea typeface="Courier New"/>
                <a:cs typeface="Courier New"/>
                <a:sym typeface="Courier New"/>
              </a:rPr>
              <a:t>git add [FILE]</a:t>
            </a:r>
            <a:endParaRPr>
              <a:solidFill>
                <a:srgbClr val="101820"/>
              </a:solidFill>
              <a:latin typeface="Courier New"/>
              <a:ea typeface="Courier New"/>
              <a:cs typeface="Courier New"/>
              <a:sym typeface="Courier New"/>
            </a:endParaRPr>
          </a:p>
        </p:txBody>
      </p:sp>
      <p:sp>
        <p:nvSpPr>
          <p:cNvPr id="204" name="Google Shape;204;p37"/>
          <p:cNvSpPr txBox="1"/>
          <p:nvPr>
            <p:ph type="title"/>
          </p:nvPr>
        </p:nvSpPr>
        <p:spPr>
          <a:xfrm>
            <a:off x="280850" y="692575"/>
            <a:ext cx="35154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Add Your Changes</a:t>
            </a:r>
            <a:endParaRPr>
              <a:solidFill>
                <a:srgbClr val="101820"/>
              </a:solidFill>
              <a:latin typeface="DM Serif Display"/>
              <a:ea typeface="DM Serif Display"/>
              <a:cs typeface="DM Serif Display"/>
              <a:sym typeface="DM Serif Display"/>
            </a:endParaRPr>
          </a:p>
        </p:txBody>
      </p:sp>
      <p:pic>
        <p:nvPicPr>
          <p:cNvPr id="205" name="Google Shape;205;p37"/>
          <p:cNvPicPr preferRelativeResize="0"/>
          <p:nvPr/>
        </p:nvPicPr>
        <p:blipFill>
          <a:blip r:embed="rId4">
            <a:alphaModFix/>
          </a:blip>
          <a:stretch>
            <a:fillRect/>
          </a:stretch>
        </p:blipFill>
        <p:spPr>
          <a:xfrm>
            <a:off x="4481750" y="1452438"/>
            <a:ext cx="4350550" cy="2238625"/>
          </a:xfrm>
          <a:prstGeom prst="rect">
            <a:avLst/>
          </a:prstGeom>
          <a:noFill/>
          <a:ln>
            <a:noFill/>
          </a:ln>
        </p:spPr>
      </p:pic>
      <p:sp>
        <p:nvSpPr>
          <p:cNvPr id="206" name="Google Shape;206;p37"/>
          <p:cNvSpPr/>
          <p:nvPr/>
        </p:nvSpPr>
        <p:spPr>
          <a:xfrm>
            <a:off x="4826325" y="2387150"/>
            <a:ext cx="1121100" cy="623400"/>
          </a:xfrm>
          <a:prstGeom prst="roundRect">
            <a:avLst>
              <a:gd fmla="val 7844" name="adj"/>
            </a:avLst>
          </a:prstGeom>
          <a:noFill/>
          <a:ln cap="flat" cmpd="sng" w="38100">
            <a:solidFill>
              <a:srgbClr val="54A0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8"/>
          <p:cNvSpPr/>
          <p:nvPr/>
        </p:nvSpPr>
        <p:spPr>
          <a:xfrm flipH="1">
            <a:off x="300" y="0"/>
            <a:ext cx="37959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2" name="Google Shape;212;p38"/>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213" name="Google Shape;213;p38"/>
          <p:cNvSpPr/>
          <p:nvPr/>
        </p:nvSpPr>
        <p:spPr>
          <a:xfrm>
            <a:off x="280850" y="1660825"/>
            <a:ext cx="4066200" cy="3118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101820"/>
                </a:solidFill>
                <a:latin typeface="Fira Sans"/>
                <a:ea typeface="Fira Sans"/>
                <a:cs typeface="Fira Sans"/>
                <a:sym typeface="Fira Sans"/>
              </a:rPr>
              <a:t>Committing</a:t>
            </a:r>
            <a:r>
              <a:rPr lang="en">
                <a:solidFill>
                  <a:srgbClr val="101820"/>
                </a:solidFill>
                <a:latin typeface="Fira Sans"/>
                <a:ea typeface="Fira Sans"/>
                <a:cs typeface="Fira Sans"/>
                <a:sym typeface="Fira Sans"/>
              </a:rPr>
              <a:t> tells Git that these changes shouldn’t just be tracked, they’re actually ready to be a part of your local repository.</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0"/>
              </a:spcAft>
              <a:buNone/>
            </a:pPr>
            <a:r>
              <a:rPr lang="en">
                <a:solidFill>
                  <a:srgbClr val="101820"/>
                </a:solidFill>
                <a:latin typeface="Courier New"/>
                <a:ea typeface="Courier New"/>
                <a:cs typeface="Courier New"/>
                <a:sym typeface="Courier New"/>
              </a:rPr>
              <a:t>git commit -m “[MEANINGFUL MESSAGE]”</a:t>
            </a:r>
            <a:endParaRPr>
              <a:solidFill>
                <a:srgbClr val="101820"/>
              </a:solidFill>
              <a:latin typeface="Courier New"/>
              <a:ea typeface="Courier New"/>
              <a:cs typeface="Courier New"/>
              <a:sym typeface="Courier New"/>
            </a:endParaRPr>
          </a:p>
          <a:p>
            <a:pPr indent="0" lvl="0" marL="0" rtl="0" algn="l">
              <a:lnSpc>
                <a:spcPct val="100000"/>
              </a:lnSpc>
              <a:spcBef>
                <a:spcPts val="1000"/>
              </a:spcBef>
              <a:spcAft>
                <a:spcPts val="0"/>
              </a:spcAft>
              <a:buNone/>
            </a:pPr>
            <a:r>
              <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0"/>
              </a:spcAft>
              <a:buNone/>
            </a:pPr>
            <a:r>
              <a:rPr lang="en">
                <a:solidFill>
                  <a:srgbClr val="101820"/>
                </a:solidFill>
                <a:latin typeface="Fira Sans"/>
                <a:ea typeface="Fira Sans"/>
                <a:cs typeface="Fira Sans"/>
                <a:sym typeface="Fira Sans"/>
              </a:rPr>
              <a:t>Commit messages should be written in the present tense, and should finish the sentence: </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0"/>
              </a:spcAft>
              <a:buNone/>
            </a:pPr>
            <a:r>
              <a:rPr lang="en">
                <a:solidFill>
                  <a:srgbClr val="101820"/>
                </a:solidFill>
                <a:latin typeface="Fira Sans"/>
                <a:ea typeface="Fira Sans"/>
                <a:cs typeface="Fira Sans"/>
                <a:sym typeface="Fira Sans"/>
              </a:rPr>
              <a:t>“If I apply these changes, they should…”</a:t>
            </a:r>
            <a:endParaRPr>
              <a:solidFill>
                <a:srgbClr val="101820"/>
              </a:solidFill>
              <a:latin typeface="Fira Sans"/>
              <a:ea typeface="Fira Sans"/>
              <a:cs typeface="Fira Sans"/>
              <a:sym typeface="Fira Sans"/>
            </a:endParaRPr>
          </a:p>
          <a:p>
            <a:pPr indent="-317500" lvl="0" marL="457200" rtl="0" algn="l">
              <a:lnSpc>
                <a:spcPct val="100000"/>
              </a:lnSpc>
              <a:spcBef>
                <a:spcPts val="1000"/>
              </a:spcBef>
              <a:spcAft>
                <a:spcPts val="0"/>
              </a:spcAft>
              <a:buClr>
                <a:srgbClr val="101820"/>
              </a:buClr>
              <a:buSzPts val="1400"/>
              <a:buFont typeface="Fira Sans"/>
              <a:buChar char="●"/>
            </a:pPr>
            <a:r>
              <a:rPr lang="en">
                <a:solidFill>
                  <a:srgbClr val="101820"/>
                </a:solidFill>
                <a:latin typeface="Fira Sans"/>
                <a:ea typeface="Fira Sans"/>
                <a:cs typeface="Fira Sans"/>
                <a:sym typeface="Fira Sans"/>
              </a:rPr>
              <a:t>“Add spell check feature”</a:t>
            </a:r>
            <a:endParaRPr>
              <a:solidFill>
                <a:srgbClr val="101820"/>
              </a:solidFill>
              <a:latin typeface="Fira Sans"/>
              <a:ea typeface="Fira Sans"/>
              <a:cs typeface="Fira Sans"/>
              <a:sym typeface="Fira Sans"/>
            </a:endParaRPr>
          </a:p>
          <a:p>
            <a:pPr indent="-317500" lvl="0" marL="457200" rtl="0" algn="l">
              <a:lnSpc>
                <a:spcPct val="100000"/>
              </a:lnSpc>
              <a:spcBef>
                <a:spcPts val="0"/>
              </a:spcBef>
              <a:spcAft>
                <a:spcPts val="0"/>
              </a:spcAft>
              <a:buClr>
                <a:srgbClr val="101820"/>
              </a:buClr>
              <a:buSzPts val="1400"/>
              <a:buFont typeface="Fira Sans"/>
              <a:buChar char="●"/>
            </a:pPr>
            <a:r>
              <a:rPr lang="en">
                <a:solidFill>
                  <a:srgbClr val="101820"/>
                </a:solidFill>
                <a:latin typeface="Fira Sans"/>
                <a:ea typeface="Fira Sans"/>
                <a:cs typeface="Fira Sans"/>
                <a:sym typeface="Fira Sans"/>
              </a:rPr>
              <a:t>“Fix super awful bug written by David”</a:t>
            </a:r>
            <a:endParaRPr>
              <a:solidFill>
                <a:srgbClr val="101820"/>
              </a:solidFill>
              <a:latin typeface="Fira Sans"/>
              <a:ea typeface="Fira Sans"/>
              <a:cs typeface="Fira Sans"/>
              <a:sym typeface="Fira Sans"/>
            </a:endParaRPr>
          </a:p>
          <a:p>
            <a:pPr indent="-317500" lvl="0" marL="457200" rtl="0" algn="l">
              <a:lnSpc>
                <a:spcPct val="100000"/>
              </a:lnSpc>
              <a:spcBef>
                <a:spcPts val="0"/>
              </a:spcBef>
              <a:spcAft>
                <a:spcPts val="0"/>
              </a:spcAft>
              <a:buClr>
                <a:srgbClr val="101820"/>
              </a:buClr>
              <a:buSzPts val="1400"/>
              <a:buFont typeface="Fira Sans"/>
              <a:buChar char="●"/>
            </a:pPr>
            <a:r>
              <a:rPr lang="en">
                <a:solidFill>
                  <a:srgbClr val="101820"/>
                </a:solidFill>
                <a:latin typeface="Fira Sans"/>
                <a:ea typeface="Fira Sans"/>
                <a:cs typeface="Fira Sans"/>
                <a:sym typeface="Fira Sans"/>
              </a:rPr>
              <a:t>“Update gifs in README.md”</a:t>
            </a:r>
            <a:endParaRPr>
              <a:solidFill>
                <a:srgbClr val="101820"/>
              </a:solidFill>
              <a:latin typeface="Fira Sans"/>
              <a:ea typeface="Fira Sans"/>
              <a:cs typeface="Fira Sans"/>
              <a:sym typeface="Fira Sans"/>
            </a:endParaRPr>
          </a:p>
        </p:txBody>
      </p:sp>
      <p:sp>
        <p:nvSpPr>
          <p:cNvPr id="214" name="Google Shape;214;p38"/>
          <p:cNvSpPr txBox="1"/>
          <p:nvPr>
            <p:ph type="title"/>
          </p:nvPr>
        </p:nvSpPr>
        <p:spPr>
          <a:xfrm>
            <a:off x="280850" y="692575"/>
            <a:ext cx="40662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Commit</a:t>
            </a:r>
            <a:r>
              <a:rPr lang="en">
                <a:solidFill>
                  <a:srgbClr val="101820"/>
                </a:solidFill>
                <a:latin typeface="DM Serif Display"/>
                <a:ea typeface="DM Serif Display"/>
                <a:cs typeface="DM Serif Display"/>
                <a:sym typeface="DM Serif Display"/>
              </a:rPr>
              <a:t> Your Changes</a:t>
            </a:r>
            <a:endParaRPr>
              <a:solidFill>
                <a:srgbClr val="101820"/>
              </a:solidFill>
              <a:latin typeface="DM Serif Display"/>
              <a:ea typeface="DM Serif Display"/>
              <a:cs typeface="DM Serif Display"/>
              <a:sym typeface="DM Serif Display"/>
            </a:endParaRPr>
          </a:p>
        </p:txBody>
      </p:sp>
      <p:pic>
        <p:nvPicPr>
          <p:cNvPr id="215" name="Google Shape;215;p38"/>
          <p:cNvPicPr preferRelativeResize="0"/>
          <p:nvPr/>
        </p:nvPicPr>
        <p:blipFill>
          <a:blip r:embed="rId4">
            <a:alphaModFix/>
          </a:blip>
          <a:stretch>
            <a:fillRect/>
          </a:stretch>
        </p:blipFill>
        <p:spPr>
          <a:xfrm>
            <a:off x="4481750" y="1452438"/>
            <a:ext cx="4350550" cy="2238625"/>
          </a:xfrm>
          <a:prstGeom prst="rect">
            <a:avLst/>
          </a:prstGeom>
          <a:noFill/>
          <a:ln>
            <a:noFill/>
          </a:ln>
        </p:spPr>
      </p:pic>
      <p:sp>
        <p:nvSpPr>
          <p:cNvPr id="216" name="Google Shape;216;p38"/>
          <p:cNvSpPr/>
          <p:nvPr/>
        </p:nvSpPr>
        <p:spPr>
          <a:xfrm>
            <a:off x="5724550" y="2836250"/>
            <a:ext cx="1121100" cy="623400"/>
          </a:xfrm>
          <a:prstGeom prst="roundRect">
            <a:avLst>
              <a:gd fmla="val 7844" name="adj"/>
            </a:avLst>
          </a:prstGeom>
          <a:noFill/>
          <a:ln cap="flat" cmpd="sng" w="38100">
            <a:solidFill>
              <a:srgbClr val="54A0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0" name="Shape 220"/>
        <p:cNvGrpSpPr/>
        <p:nvPr/>
      </p:nvGrpSpPr>
      <p:grpSpPr>
        <a:xfrm>
          <a:off x="0" y="0"/>
          <a:ext cx="0" cy="0"/>
          <a:chOff x="0" y="0"/>
          <a:chExt cx="0" cy="0"/>
        </a:xfrm>
      </p:grpSpPr>
      <p:sp>
        <p:nvSpPr>
          <p:cNvPr id="221" name="Google Shape;221;p39"/>
          <p:cNvSpPr/>
          <p:nvPr/>
        </p:nvSpPr>
        <p:spPr>
          <a:xfrm>
            <a:off x="0" y="0"/>
            <a:ext cx="9144000" cy="12474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9"/>
          <p:cNvSpPr txBox="1"/>
          <p:nvPr/>
        </p:nvSpPr>
        <p:spPr>
          <a:xfrm>
            <a:off x="271275" y="239325"/>
            <a:ext cx="7539900" cy="8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400">
                <a:solidFill>
                  <a:srgbClr val="101820"/>
                </a:solidFill>
                <a:latin typeface="DM Serif Display"/>
                <a:ea typeface="DM Serif Display"/>
                <a:cs typeface="DM Serif Display"/>
                <a:sym typeface="DM Serif Display"/>
              </a:rPr>
              <a:t>Don’t let this be you! Informative messages only!</a:t>
            </a:r>
            <a:endParaRPr sz="24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chemeClr val="dk1"/>
              </a:buClr>
              <a:buSzPts val="11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48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2400"/>
              <a:buFont typeface="Arial"/>
              <a:buNone/>
            </a:pPr>
            <a:r>
              <a:t/>
            </a:r>
            <a:endParaRPr i="0" sz="2600" cap="none" strike="noStrike">
              <a:solidFill>
                <a:srgbClr val="101820"/>
              </a:solidFill>
              <a:latin typeface="DM Serif Display"/>
              <a:ea typeface="DM Serif Display"/>
              <a:cs typeface="DM Serif Display"/>
              <a:sym typeface="DM Serif Display"/>
            </a:endParaRPr>
          </a:p>
        </p:txBody>
      </p:sp>
      <p:pic>
        <p:nvPicPr>
          <p:cNvPr id="223" name="Google Shape;223;p39"/>
          <p:cNvPicPr preferRelativeResize="0"/>
          <p:nvPr/>
        </p:nvPicPr>
        <p:blipFill rotWithShape="1">
          <a:blip r:embed="rId3">
            <a:alphaModFix/>
          </a:blip>
          <a:srcRect b="0" l="78504" r="0" t="0"/>
          <a:stretch/>
        </p:blipFill>
        <p:spPr>
          <a:xfrm rot="-5400000">
            <a:off x="4349164" y="-3481405"/>
            <a:ext cx="445675" cy="9144003"/>
          </a:xfrm>
          <a:prstGeom prst="rect">
            <a:avLst/>
          </a:prstGeom>
          <a:noFill/>
          <a:ln>
            <a:noFill/>
          </a:ln>
        </p:spPr>
      </p:pic>
      <p:pic>
        <p:nvPicPr>
          <p:cNvPr id="224" name="Google Shape;224;p39"/>
          <p:cNvPicPr preferRelativeResize="0"/>
          <p:nvPr/>
        </p:nvPicPr>
        <p:blipFill>
          <a:blip r:embed="rId4">
            <a:alphaModFix/>
          </a:blip>
          <a:stretch>
            <a:fillRect/>
          </a:stretch>
        </p:blipFill>
        <p:spPr>
          <a:xfrm>
            <a:off x="1454000" y="1247399"/>
            <a:ext cx="6540799" cy="3732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40"/>
          <p:cNvSpPr/>
          <p:nvPr/>
        </p:nvSpPr>
        <p:spPr>
          <a:xfrm flipH="1">
            <a:off x="300" y="0"/>
            <a:ext cx="37959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0" name="Google Shape;230;p40"/>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231" name="Google Shape;231;p40"/>
          <p:cNvSpPr/>
          <p:nvPr/>
        </p:nvSpPr>
        <p:spPr>
          <a:xfrm>
            <a:off x="280850" y="1660825"/>
            <a:ext cx="4066200" cy="3118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101820"/>
                </a:solidFill>
                <a:latin typeface="Fira Sans"/>
                <a:ea typeface="Fira Sans"/>
                <a:cs typeface="Fira Sans"/>
                <a:sym typeface="Fira Sans"/>
              </a:rPr>
              <a:t>Pushing</a:t>
            </a:r>
            <a:r>
              <a:rPr lang="en">
                <a:solidFill>
                  <a:srgbClr val="101820"/>
                </a:solidFill>
                <a:latin typeface="Fira Sans"/>
                <a:ea typeface="Fira Sans"/>
                <a:cs typeface="Fira Sans"/>
                <a:sym typeface="Fira Sans"/>
              </a:rPr>
              <a:t> uploads your local repository to a remote repository (say, your GitHub)</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0"/>
              </a:spcAft>
              <a:buNone/>
            </a:pPr>
            <a:r>
              <a:rPr lang="en">
                <a:solidFill>
                  <a:srgbClr val="101820"/>
                </a:solidFill>
                <a:latin typeface="Courier New"/>
                <a:ea typeface="Courier New"/>
                <a:cs typeface="Courier New"/>
                <a:sym typeface="Courier New"/>
              </a:rPr>
              <a:t>git push [REMOTE LOCATION] [BRANCH]</a:t>
            </a:r>
            <a:endParaRPr>
              <a:solidFill>
                <a:srgbClr val="101820"/>
              </a:solidFill>
              <a:latin typeface="Courier New"/>
              <a:ea typeface="Courier New"/>
              <a:cs typeface="Courier New"/>
              <a:sym typeface="Courier New"/>
            </a:endParaRPr>
          </a:p>
          <a:p>
            <a:pPr indent="0" lvl="0" marL="0" rtl="0" algn="l">
              <a:lnSpc>
                <a:spcPct val="100000"/>
              </a:lnSpc>
              <a:spcBef>
                <a:spcPts val="1000"/>
              </a:spcBef>
              <a:spcAft>
                <a:spcPts val="0"/>
              </a:spcAft>
              <a:buNone/>
            </a:pPr>
            <a:r>
              <a:rPr lang="en">
                <a:solidFill>
                  <a:srgbClr val="101820"/>
                </a:solidFill>
                <a:latin typeface="Fira Sans"/>
                <a:ea typeface="Fira Sans"/>
                <a:cs typeface="Fira Sans"/>
                <a:sym typeface="Fira Sans"/>
              </a:rPr>
              <a:t>(ex:  </a:t>
            </a:r>
            <a:r>
              <a:rPr lang="en">
                <a:solidFill>
                  <a:srgbClr val="101820"/>
                </a:solidFill>
                <a:latin typeface="Courier New"/>
                <a:ea typeface="Courier New"/>
                <a:cs typeface="Courier New"/>
                <a:sym typeface="Courier New"/>
              </a:rPr>
              <a:t>git push origin main</a:t>
            </a:r>
            <a:r>
              <a:rPr lang="en">
                <a:solidFill>
                  <a:srgbClr val="101820"/>
                </a:solidFill>
                <a:latin typeface="Fira Sans"/>
                <a:ea typeface="Fira Sans"/>
                <a:cs typeface="Fira Sans"/>
                <a:sym typeface="Fira Sans"/>
              </a:rPr>
              <a:t> )</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0"/>
              </a:spcAft>
              <a:buNone/>
            </a:pPr>
            <a:r>
              <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1000"/>
              </a:spcAft>
              <a:buNone/>
            </a:pPr>
            <a:r>
              <a:rPr lang="en">
                <a:solidFill>
                  <a:srgbClr val="101820"/>
                </a:solidFill>
                <a:latin typeface="Fira Sans"/>
                <a:ea typeface="Fira Sans"/>
                <a:cs typeface="Fira Sans"/>
                <a:sym typeface="Fira Sans"/>
              </a:rPr>
              <a:t>This is when you connect your local work to your remote repository - it also acts as you backing up your work to the cloud!</a:t>
            </a:r>
            <a:endParaRPr>
              <a:solidFill>
                <a:srgbClr val="101820"/>
              </a:solidFill>
              <a:latin typeface="Fira Sans"/>
              <a:ea typeface="Fira Sans"/>
              <a:cs typeface="Fira Sans"/>
              <a:sym typeface="Fira Sans"/>
            </a:endParaRPr>
          </a:p>
        </p:txBody>
      </p:sp>
      <p:sp>
        <p:nvSpPr>
          <p:cNvPr id="232" name="Google Shape;232;p40"/>
          <p:cNvSpPr txBox="1"/>
          <p:nvPr>
            <p:ph type="title"/>
          </p:nvPr>
        </p:nvSpPr>
        <p:spPr>
          <a:xfrm>
            <a:off x="280850" y="692575"/>
            <a:ext cx="40662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Push</a:t>
            </a:r>
            <a:r>
              <a:rPr lang="en">
                <a:solidFill>
                  <a:srgbClr val="101820"/>
                </a:solidFill>
                <a:latin typeface="DM Serif Display"/>
                <a:ea typeface="DM Serif Display"/>
                <a:cs typeface="DM Serif Display"/>
                <a:sym typeface="DM Serif Display"/>
              </a:rPr>
              <a:t> Your Changes</a:t>
            </a:r>
            <a:endParaRPr>
              <a:solidFill>
                <a:srgbClr val="101820"/>
              </a:solidFill>
              <a:latin typeface="DM Serif Display"/>
              <a:ea typeface="DM Serif Display"/>
              <a:cs typeface="DM Serif Display"/>
              <a:sym typeface="DM Serif Display"/>
            </a:endParaRPr>
          </a:p>
        </p:txBody>
      </p:sp>
      <p:pic>
        <p:nvPicPr>
          <p:cNvPr id="233" name="Google Shape;233;p40"/>
          <p:cNvPicPr preferRelativeResize="0"/>
          <p:nvPr/>
        </p:nvPicPr>
        <p:blipFill>
          <a:blip r:embed="rId4">
            <a:alphaModFix/>
          </a:blip>
          <a:stretch>
            <a:fillRect/>
          </a:stretch>
        </p:blipFill>
        <p:spPr>
          <a:xfrm>
            <a:off x="4481750" y="1452438"/>
            <a:ext cx="4350550" cy="2238625"/>
          </a:xfrm>
          <a:prstGeom prst="rect">
            <a:avLst/>
          </a:prstGeom>
          <a:noFill/>
          <a:ln>
            <a:noFill/>
          </a:ln>
        </p:spPr>
      </p:pic>
      <p:sp>
        <p:nvSpPr>
          <p:cNvPr id="234" name="Google Shape;234;p40"/>
          <p:cNvSpPr/>
          <p:nvPr/>
        </p:nvSpPr>
        <p:spPr>
          <a:xfrm>
            <a:off x="6707500" y="3107400"/>
            <a:ext cx="1537500" cy="623400"/>
          </a:xfrm>
          <a:prstGeom prst="roundRect">
            <a:avLst>
              <a:gd fmla="val 7844" name="adj"/>
            </a:avLst>
          </a:prstGeom>
          <a:noFill/>
          <a:ln cap="flat" cmpd="sng" w="38100">
            <a:solidFill>
              <a:srgbClr val="54A0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8" name="Shape 238"/>
        <p:cNvGrpSpPr/>
        <p:nvPr/>
      </p:nvGrpSpPr>
      <p:grpSpPr>
        <a:xfrm>
          <a:off x="0" y="0"/>
          <a:ext cx="0" cy="0"/>
          <a:chOff x="0" y="0"/>
          <a:chExt cx="0" cy="0"/>
        </a:xfrm>
      </p:grpSpPr>
      <p:sp>
        <p:nvSpPr>
          <p:cNvPr id="239" name="Google Shape;239;p41"/>
          <p:cNvSpPr/>
          <p:nvPr/>
        </p:nvSpPr>
        <p:spPr>
          <a:xfrm>
            <a:off x="0" y="0"/>
            <a:ext cx="9144000" cy="12474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1"/>
          <p:cNvSpPr txBox="1"/>
          <p:nvPr/>
        </p:nvSpPr>
        <p:spPr>
          <a:xfrm>
            <a:off x="271275" y="239325"/>
            <a:ext cx="7539900" cy="8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Programmer Protocol</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48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2400"/>
              <a:buFont typeface="Arial"/>
              <a:buNone/>
            </a:pPr>
            <a:r>
              <a:t/>
            </a:r>
            <a:endParaRPr i="0" sz="2600" cap="none" strike="noStrike">
              <a:solidFill>
                <a:srgbClr val="101820"/>
              </a:solidFill>
              <a:latin typeface="DM Serif Display"/>
              <a:ea typeface="DM Serif Display"/>
              <a:cs typeface="DM Serif Display"/>
              <a:sym typeface="DM Serif Display"/>
            </a:endParaRPr>
          </a:p>
        </p:txBody>
      </p:sp>
      <p:pic>
        <p:nvPicPr>
          <p:cNvPr id="241" name="Google Shape;241;p41"/>
          <p:cNvPicPr preferRelativeResize="0"/>
          <p:nvPr/>
        </p:nvPicPr>
        <p:blipFill rotWithShape="1">
          <a:blip r:embed="rId3">
            <a:alphaModFix/>
          </a:blip>
          <a:srcRect b="0" l="78504" r="0" t="0"/>
          <a:stretch/>
        </p:blipFill>
        <p:spPr>
          <a:xfrm rot="-5400000">
            <a:off x="4349164" y="-3481405"/>
            <a:ext cx="445675" cy="9144003"/>
          </a:xfrm>
          <a:prstGeom prst="rect">
            <a:avLst/>
          </a:prstGeom>
          <a:noFill/>
          <a:ln>
            <a:noFill/>
          </a:ln>
        </p:spPr>
      </p:pic>
      <p:pic>
        <p:nvPicPr>
          <p:cNvPr id="242" name="Google Shape;242;p41"/>
          <p:cNvPicPr preferRelativeResize="0"/>
          <p:nvPr/>
        </p:nvPicPr>
        <p:blipFill rotWithShape="1">
          <a:blip r:embed="rId4">
            <a:alphaModFix/>
          </a:blip>
          <a:srcRect b="12334" l="0" r="0" t="0"/>
          <a:stretch/>
        </p:blipFill>
        <p:spPr>
          <a:xfrm>
            <a:off x="2308200" y="1247400"/>
            <a:ext cx="4527600" cy="3294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6" name="Shape 246"/>
        <p:cNvGrpSpPr/>
        <p:nvPr/>
      </p:nvGrpSpPr>
      <p:grpSpPr>
        <a:xfrm>
          <a:off x="0" y="0"/>
          <a:ext cx="0" cy="0"/>
          <a:chOff x="0" y="0"/>
          <a:chExt cx="0" cy="0"/>
        </a:xfrm>
      </p:grpSpPr>
      <p:sp>
        <p:nvSpPr>
          <p:cNvPr id="247" name="Google Shape;247;p42"/>
          <p:cNvSpPr/>
          <p:nvPr/>
        </p:nvSpPr>
        <p:spPr>
          <a:xfrm>
            <a:off x="0" y="0"/>
            <a:ext cx="9144000" cy="12474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2"/>
          <p:cNvSpPr txBox="1"/>
          <p:nvPr/>
        </p:nvSpPr>
        <p:spPr>
          <a:xfrm>
            <a:off x="271275" y="239325"/>
            <a:ext cx="7539900" cy="8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A Bigger Picture</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chemeClr val="dk1"/>
              </a:buClr>
              <a:buSzPts val="11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48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2400"/>
              <a:buFont typeface="Arial"/>
              <a:buNone/>
            </a:pPr>
            <a:r>
              <a:t/>
            </a:r>
            <a:endParaRPr i="0" sz="2600" cap="none" strike="noStrike">
              <a:solidFill>
                <a:srgbClr val="101820"/>
              </a:solidFill>
              <a:latin typeface="DM Serif Display"/>
              <a:ea typeface="DM Serif Display"/>
              <a:cs typeface="DM Serif Display"/>
              <a:sym typeface="DM Serif Display"/>
            </a:endParaRPr>
          </a:p>
        </p:txBody>
      </p:sp>
      <p:pic>
        <p:nvPicPr>
          <p:cNvPr id="249" name="Google Shape;249;p42"/>
          <p:cNvPicPr preferRelativeResize="0"/>
          <p:nvPr/>
        </p:nvPicPr>
        <p:blipFill rotWithShape="1">
          <a:blip r:embed="rId3">
            <a:alphaModFix/>
          </a:blip>
          <a:srcRect b="0" l="78504" r="0" t="0"/>
          <a:stretch/>
        </p:blipFill>
        <p:spPr>
          <a:xfrm rot="-5400000">
            <a:off x="4349164" y="-3481405"/>
            <a:ext cx="445675" cy="9144003"/>
          </a:xfrm>
          <a:prstGeom prst="rect">
            <a:avLst/>
          </a:prstGeom>
          <a:noFill/>
          <a:ln>
            <a:noFill/>
          </a:ln>
        </p:spPr>
      </p:pic>
      <p:grpSp>
        <p:nvGrpSpPr>
          <p:cNvPr id="250" name="Google Shape;250;p42"/>
          <p:cNvGrpSpPr/>
          <p:nvPr/>
        </p:nvGrpSpPr>
        <p:grpSpPr>
          <a:xfrm>
            <a:off x="1086000" y="1185775"/>
            <a:ext cx="6972000" cy="3687300"/>
            <a:chOff x="1167100" y="1017725"/>
            <a:chExt cx="6972000" cy="3687300"/>
          </a:xfrm>
        </p:grpSpPr>
        <p:sp>
          <p:nvSpPr>
            <p:cNvPr id="251" name="Google Shape;251;p42"/>
            <p:cNvSpPr/>
            <p:nvPr/>
          </p:nvSpPr>
          <p:spPr>
            <a:xfrm>
              <a:off x="1167100" y="1017725"/>
              <a:ext cx="6972000" cy="3687300"/>
            </a:xfrm>
            <a:prstGeom prst="roundRect">
              <a:avLst>
                <a:gd fmla="val 16667" name="adj"/>
              </a:avLst>
            </a:prstGeom>
            <a:solidFill>
              <a:srgbClr val="F3F3F3"/>
            </a:solidFill>
            <a:ln cap="flat" cmpd="sng" w="9525">
              <a:solidFill>
                <a:srgbClr val="88888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2" name="Google Shape;252;p42"/>
            <p:cNvPicPr preferRelativeResize="0"/>
            <p:nvPr/>
          </p:nvPicPr>
          <p:blipFill rotWithShape="1">
            <a:blip r:embed="rId4">
              <a:alphaModFix/>
            </a:blip>
            <a:srcRect b="28459" l="0" r="0" t="0"/>
            <a:stretch/>
          </p:blipFill>
          <p:spPr>
            <a:xfrm>
              <a:off x="1167100" y="1317250"/>
              <a:ext cx="6809800" cy="3183324"/>
            </a:xfrm>
            <a:prstGeom prst="rect">
              <a:avLst/>
            </a:prstGeom>
            <a:noFill/>
            <a:ln>
              <a:noFill/>
            </a:ln>
          </p:spPr>
        </p:pic>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3"/>
          <p:cNvSpPr/>
          <p:nvPr/>
        </p:nvSpPr>
        <p:spPr>
          <a:xfrm flipH="1">
            <a:off x="300" y="0"/>
            <a:ext cx="37959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8" name="Google Shape;258;p43"/>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259" name="Google Shape;259;p43"/>
          <p:cNvSpPr/>
          <p:nvPr/>
        </p:nvSpPr>
        <p:spPr>
          <a:xfrm>
            <a:off x="280850" y="1660825"/>
            <a:ext cx="4066200" cy="3118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101820"/>
                </a:solidFill>
                <a:latin typeface="Fira Sans"/>
                <a:ea typeface="Fira Sans"/>
                <a:cs typeface="Fira Sans"/>
                <a:sym typeface="Fira Sans"/>
              </a:rPr>
              <a:t>Pulling </a:t>
            </a:r>
            <a:r>
              <a:rPr lang="en">
                <a:solidFill>
                  <a:srgbClr val="101820"/>
                </a:solidFill>
                <a:latin typeface="Fira Sans"/>
                <a:ea typeface="Fira Sans"/>
                <a:cs typeface="Fira Sans"/>
                <a:sym typeface="Fira Sans"/>
              </a:rPr>
              <a:t>brings remote changes down to your local workspace.</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0"/>
              </a:spcAft>
              <a:buNone/>
            </a:pPr>
            <a:r>
              <a:rPr lang="en">
                <a:solidFill>
                  <a:srgbClr val="101820"/>
                </a:solidFill>
                <a:latin typeface="Courier New"/>
                <a:ea typeface="Courier New"/>
                <a:cs typeface="Courier New"/>
                <a:sym typeface="Courier New"/>
              </a:rPr>
              <a:t>git pull [REMOTE LOCATION] [BRANCH]</a:t>
            </a:r>
            <a:endParaRPr>
              <a:solidFill>
                <a:srgbClr val="101820"/>
              </a:solidFill>
              <a:latin typeface="Courier New"/>
              <a:ea typeface="Courier New"/>
              <a:cs typeface="Courier New"/>
              <a:sym typeface="Courier New"/>
            </a:endParaRPr>
          </a:p>
          <a:p>
            <a:pPr indent="0" lvl="0" marL="0" rtl="0" algn="l">
              <a:lnSpc>
                <a:spcPct val="100000"/>
              </a:lnSpc>
              <a:spcBef>
                <a:spcPts val="1000"/>
              </a:spcBef>
              <a:spcAft>
                <a:spcPts val="0"/>
              </a:spcAft>
              <a:buNone/>
            </a:pPr>
            <a:r>
              <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0"/>
              </a:spcAft>
              <a:buNone/>
            </a:pPr>
            <a:r>
              <a:rPr lang="en">
                <a:solidFill>
                  <a:srgbClr val="101820"/>
                </a:solidFill>
                <a:latin typeface="Fira Sans"/>
                <a:ea typeface="Fira Sans"/>
                <a:cs typeface="Fira Sans"/>
                <a:sym typeface="Fira Sans"/>
              </a:rPr>
              <a:t>If there are changes in the remote repository to which you’re trying to push changes, you’ll need to pull the changes down to your local machine before pushing your work back up.</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1000"/>
              </a:spcAft>
              <a:buNone/>
            </a:pPr>
            <a:r>
              <a:t/>
            </a:r>
            <a:endParaRPr b="1">
              <a:solidFill>
                <a:srgbClr val="101820"/>
              </a:solidFill>
              <a:latin typeface="Fira Sans"/>
              <a:ea typeface="Fira Sans"/>
              <a:cs typeface="Fira Sans"/>
              <a:sym typeface="Fira Sans"/>
            </a:endParaRPr>
          </a:p>
        </p:txBody>
      </p:sp>
      <p:sp>
        <p:nvSpPr>
          <p:cNvPr id="260" name="Google Shape;260;p43"/>
          <p:cNvSpPr txBox="1"/>
          <p:nvPr>
            <p:ph type="title"/>
          </p:nvPr>
        </p:nvSpPr>
        <p:spPr>
          <a:xfrm>
            <a:off x="280850" y="692575"/>
            <a:ext cx="40662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Pull Other</a:t>
            </a:r>
            <a:r>
              <a:rPr lang="en">
                <a:solidFill>
                  <a:srgbClr val="101820"/>
                </a:solidFill>
                <a:latin typeface="DM Serif Display"/>
                <a:ea typeface="DM Serif Display"/>
                <a:cs typeface="DM Serif Display"/>
                <a:sym typeface="DM Serif Display"/>
              </a:rPr>
              <a:t> Changes</a:t>
            </a:r>
            <a:endParaRPr>
              <a:solidFill>
                <a:srgbClr val="101820"/>
              </a:solidFill>
              <a:latin typeface="DM Serif Display"/>
              <a:ea typeface="DM Serif Display"/>
              <a:cs typeface="DM Serif Display"/>
              <a:sym typeface="DM Serif Display"/>
            </a:endParaRPr>
          </a:p>
        </p:txBody>
      </p:sp>
      <p:sp>
        <p:nvSpPr>
          <p:cNvPr id="261" name="Google Shape;261;p43"/>
          <p:cNvSpPr/>
          <p:nvPr/>
        </p:nvSpPr>
        <p:spPr>
          <a:xfrm>
            <a:off x="5230975" y="2529675"/>
            <a:ext cx="3280500" cy="297900"/>
          </a:xfrm>
          <a:prstGeom prst="roundRect">
            <a:avLst>
              <a:gd fmla="val 7844" name="adj"/>
            </a:avLst>
          </a:prstGeom>
          <a:noFill/>
          <a:ln cap="flat" cmpd="sng" w="38100">
            <a:solidFill>
              <a:srgbClr val="54A0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2" name="Google Shape;262;p43"/>
          <p:cNvPicPr preferRelativeResize="0"/>
          <p:nvPr/>
        </p:nvPicPr>
        <p:blipFill rotWithShape="1">
          <a:blip r:embed="rId4">
            <a:alphaModFix/>
          </a:blip>
          <a:srcRect b="28459" l="0" r="0" t="0"/>
          <a:stretch/>
        </p:blipFill>
        <p:spPr>
          <a:xfrm>
            <a:off x="4571990" y="1491318"/>
            <a:ext cx="4159426" cy="222737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4"/>
          <p:cNvSpPr/>
          <p:nvPr/>
        </p:nvSpPr>
        <p:spPr>
          <a:xfrm>
            <a:off x="366575" y="915725"/>
            <a:ext cx="4116300" cy="3613800"/>
          </a:xfrm>
          <a:prstGeom prst="roundRect">
            <a:avLst>
              <a:gd fmla="val 552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4"/>
          <p:cNvSpPr/>
          <p:nvPr/>
        </p:nvSpPr>
        <p:spPr>
          <a:xfrm>
            <a:off x="366575" y="915725"/>
            <a:ext cx="4116300" cy="400200"/>
          </a:xfrm>
          <a:prstGeom prst="round2SameRect">
            <a:avLst>
              <a:gd fmla="val 50000" name="adj1"/>
              <a:gd fmla="val 0" name="adj2"/>
            </a:avLst>
          </a:prstGeom>
          <a:solidFill>
            <a:srgbClr val="E764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4"/>
          <p:cNvSpPr/>
          <p:nvPr/>
        </p:nvSpPr>
        <p:spPr>
          <a:xfrm>
            <a:off x="4656875" y="915725"/>
            <a:ext cx="4116300" cy="3613800"/>
          </a:xfrm>
          <a:prstGeom prst="roundRect">
            <a:avLst>
              <a:gd fmla="val 5520"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4"/>
          <p:cNvSpPr/>
          <p:nvPr/>
        </p:nvSpPr>
        <p:spPr>
          <a:xfrm>
            <a:off x="4656875" y="915725"/>
            <a:ext cx="4116300" cy="400200"/>
          </a:xfrm>
          <a:prstGeom prst="round2SameRect">
            <a:avLst>
              <a:gd fmla="val 50000" name="adj1"/>
              <a:gd fmla="val 0" name="adj2"/>
            </a:avLst>
          </a:prstGeom>
          <a:solidFill>
            <a:srgbClr val="E764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4"/>
          <p:cNvSpPr txBox="1"/>
          <p:nvPr>
            <p:ph type="title"/>
          </p:nvPr>
        </p:nvSpPr>
        <p:spPr>
          <a:xfrm>
            <a:off x="284427" y="156525"/>
            <a:ext cx="81258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2200">
                <a:solidFill>
                  <a:srgbClr val="101820"/>
                </a:solidFill>
                <a:latin typeface="DM Serif Display"/>
                <a:ea typeface="DM Serif Display"/>
                <a:cs typeface="DM Serif Display"/>
                <a:sym typeface="DM Serif Display"/>
              </a:rPr>
              <a:t>Progress So Far</a:t>
            </a:r>
            <a:endParaRPr sz="2200">
              <a:solidFill>
                <a:srgbClr val="DE4B51"/>
              </a:solidFill>
              <a:latin typeface="DM Serif Display"/>
              <a:ea typeface="DM Serif Display"/>
              <a:cs typeface="DM Serif Display"/>
              <a:sym typeface="DM Serif Display"/>
            </a:endParaRPr>
          </a:p>
        </p:txBody>
      </p:sp>
      <p:sp>
        <p:nvSpPr>
          <p:cNvPr id="272" name="Google Shape;272;p44"/>
          <p:cNvSpPr/>
          <p:nvPr/>
        </p:nvSpPr>
        <p:spPr>
          <a:xfrm>
            <a:off x="4903825" y="920625"/>
            <a:ext cx="3506400" cy="37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sz="1300">
                <a:solidFill>
                  <a:schemeClr val="lt1"/>
                </a:solidFill>
                <a:latin typeface="Fira Sans SemiBold"/>
                <a:ea typeface="Fira Sans SemiBold"/>
                <a:cs typeface="Fira Sans SemiBold"/>
                <a:sym typeface="Fira Sans SemiBold"/>
              </a:rPr>
              <a:t>What haven’t we covered?</a:t>
            </a:r>
            <a:endParaRPr i="0" sz="1300" u="none" cap="none" strike="noStrike">
              <a:solidFill>
                <a:schemeClr val="lt1"/>
              </a:solidFill>
              <a:latin typeface="Fira Sans SemiBold"/>
              <a:ea typeface="Fira Sans SemiBold"/>
              <a:cs typeface="Fira Sans SemiBold"/>
              <a:sym typeface="Fira Sans SemiBold"/>
            </a:endParaRPr>
          </a:p>
        </p:txBody>
      </p:sp>
      <p:sp>
        <p:nvSpPr>
          <p:cNvPr id="273" name="Google Shape;273;p44"/>
          <p:cNvSpPr/>
          <p:nvPr/>
        </p:nvSpPr>
        <p:spPr>
          <a:xfrm>
            <a:off x="668525" y="920625"/>
            <a:ext cx="3506400" cy="372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sz="1300">
                <a:solidFill>
                  <a:srgbClr val="FFFFFF"/>
                </a:solidFill>
                <a:latin typeface="Fira Sans SemiBold"/>
                <a:ea typeface="Fira Sans SemiBold"/>
                <a:cs typeface="Fira Sans SemiBold"/>
                <a:sym typeface="Fira Sans SemiBold"/>
              </a:rPr>
              <a:t>What have we covered? </a:t>
            </a:r>
            <a:endParaRPr i="0" sz="1300" u="none" cap="none" strike="noStrike">
              <a:solidFill>
                <a:srgbClr val="FFFFFF"/>
              </a:solidFill>
              <a:latin typeface="Fira Sans SemiBold"/>
              <a:ea typeface="Fira Sans SemiBold"/>
              <a:cs typeface="Fira Sans SemiBold"/>
              <a:sym typeface="Fira Sans SemiBold"/>
            </a:endParaRPr>
          </a:p>
        </p:txBody>
      </p:sp>
      <p:sp>
        <p:nvSpPr>
          <p:cNvPr id="274" name="Google Shape;274;p44"/>
          <p:cNvSpPr txBox="1"/>
          <p:nvPr/>
        </p:nvSpPr>
        <p:spPr>
          <a:xfrm>
            <a:off x="668525" y="1502425"/>
            <a:ext cx="3506400" cy="1488000"/>
          </a:xfrm>
          <a:prstGeom prst="rect">
            <a:avLst/>
          </a:prstGeom>
          <a:noFill/>
          <a:ln>
            <a:noFill/>
          </a:ln>
        </p:spPr>
        <p:txBody>
          <a:bodyPr anchorCtr="0" anchor="t" bIns="91425" lIns="91425" spcFirstLastPara="1" rIns="91425" wrap="square" tIns="91425">
            <a:spAutoFit/>
          </a:bodyPr>
          <a:lstStyle/>
          <a:p>
            <a:pPr indent="-245109" lvl="0" marL="137160" rtl="0" algn="l">
              <a:spcBef>
                <a:spcPts val="0"/>
              </a:spcBef>
              <a:spcAft>
                <a:spcPts val="0"/>
              </a:spcAft>
              <a:buClr>
                <a:srgbClr val="222222"/>
              </a:buClr>
              <a:buSzPts val="1700"/>
              <a:buFont typeface="Fira Sans"/>
              <a:buChar char="●"/>
            </a:pPr>
            <a:r>
              <a:rPr lang="en" sz="1700">
                <a:solidFill>
                  <a:srgbClr val="222222"/>
                </a:solidFill>
                <a:latin typeface="Fira Sans"/>
                <a:ea typeface="Fira Sans"/>
                <a:cs typeface="Fira Sans"/>
                <a:sym typeface="Fira Sans"/>
              </a:rPr>
              <a:t>Starting from an existing repository</a:t>
            </a:r>
            <a:endParaRPr sz="1700">
              <a:solidFill>
                <a:srgbClr val="222222"/>
              </a:solidFill>
              <a:latin typeface="Fira Sans"/>
              <a:ea typeface="Fira Sans"/>
              <a:cs typeface="Fira Sans"/>
              <a:sym typeface="Fira Sans"/>
            </a:endParaRPr>
          </a:p>
          <a:p>
            <a:pPr indent="-245109" lvl="0" marL="137160" rtl="0" algn="l">
              <a:spcBef>
                <a:spcPts val="1000"/>
              </a:spcBef>
              <a:spcAft>
                <a:spcPts val="0"/>
              </a:spcAft>
              <a:buClr>
                <a:srgbClr val="222222"/>
              </a:buClr>
              <a:buSzPts val="1700"/>
              <a:buFont typeface="Fira Sans"/>
              <a:buChar char="●"/>
            </a:pPr>
            <a:r>
              <a:rPr lang="en" sz="1700">
                <a:solidFill>
                  <a:srgbClr val="222222"/>
                </a:solidFill>
                <a:latin typeface="Fira Sans"/>
                <a:ea typeface="Fira Sans"/>
                <a:cs typeface="Fira Sans"/>
                <a:sym typeface="Fira Sans"/>
              </a:rPr>
              <a:t>Forking workflow</a:t>
            </a:r>
            <a:endParaRPr sz="1700">
              <a:solidFill>
                <a:srgbClr val="222222"/>
              </a:solidFill>
              <a:latin typeface="Fira Sans"/>
              <a:ea typeface="Fira Sans"/>
              <a:cs typeface="Fira Sans"/>
              <a:sym typeface="Fira Sans"/>
            </a:endParaRPr>
          </a:p>
          <a:p>
            <a:pPr indent="-245109" lvl="0" marL="137160" rtl="0" algn="l">
              <a:spcBef>
                <a:spcPts val="1000"/>
              </a:spcBef>
              <a:spcAft>
                <a:spcPts val="1000"/>
              </a:spcAft>
              <a:buClr>
                <a:srgbClr val="222222"/>
              </a:buClr>
              <a:buSzPts val="1700"/>
              <a:buFont typeface="Fira Sans"/>
              <a:buChar char="●"/>
            </a:pPr>
            <a:r>
              <a:rPr lang="en" sz="1700">
                <a:solidFill>
                  <a:srgbClr val="222222"/>
                </a:solidFill>
                <a:latin typeface="Fira Sans"/>
                <a:ea typeface="Fira Sans"/>
                <a:cs typeface="Fira Sans"/>
                <a:sym typeface="Fira Sans"/>
              </a:rPr>
              <a:t>Pushing changes</a:t>
            </a:r>
            <a:endParaRPr sz="1700">
              <a:solidFill>
                <a:srgbClr val="222222"/>
              </a:solidFill>
              <a:latin typeface="Fira Sans"/>
              <a:ea typeface="Fira Sans"/>
              <a:cs typeface="Fira Sans"/>
              <a:sym typeface="Fira Sans"/>
            </a:endParaRPr>
          </a:p>
        </p:txBody>
      </p:sp>
      <p:sp>
        <p:nvSpPr>
          <p:cNvPr id="275" name="Google Shape;275;p44"/>
          <p:cNvSpPr txBox="1"/>
          <p:nvPr/>
        </p:nvSpPr>
        <p:spPr>
          <a:xfrm>
            <a:off x="4903825" y="1502425"/>
            <a:ext cx="3506400" cy="1488000"/>
          </a:xfrm>
          <a:prstGeom prst="rect">
            <a:avLst/>
          </a:prstGeom>
          <a:noFill/>
          <a:ln>
            <a:noFill/>
          </a:ln>
        </p:spPr>
        <p:txBody>
          <a:bodyPr anchorCtr="0" anchor="t" bIns="91425" lIns="91425" spcFirstLastPara="1" rIns="91425" wrap="square" tIns="91425">
            <a:spAutoFit/>
          </a:bodyPr>
          <a:lstStyle/>
          <a:p>
            <a:pPr indent="-245109" lvl="0" marL="137160" rtl="0" algn="l">
              <a:spcBef>
                <a:spcPts val="0"/>
              </a:spcBef>
              <a:spcAft>
                <a:spcPts val="0"/>
              </a:spcAft>
              <a:buClr>
                <a:srgbClr val="222222"/>
              </a:buClr>
              <a:buSzPts val="1700"/>
              <a:buFont typeface="Fira Sans"/>
              <a:buChar char="●"/>
            </a:pPr>
            <a:r>
              <a:rPr lang="en" sz="1700">
                <a:solidFill>
                  <a:srgbClr val="222222"/>
                </a:solidFill>
                <a:latin typeface="Fira Sans"/>
                <a:ea typeface="Fira Sans"/>
                <a:cs typeface="Fira Sans"/>
                <a:sym typeface="Fira Sans"/>
              </a:rPr>
              <a:t>Creating your own repo from scratch</a:t>
            </a:r>
            <a:endParaRPr sz="1700">
              <a:solidFill>
                <a:srgbClr val="222222"/>
              </a:solidFill>
              <a:latin typeface="Fira Sans"/>
              <a:ea typeface="Fira Sans"/>
              <a:cs typeface="Fira Sans"/>
              <a:sym typeface="Fira Sans"/>
            </a:endParaRPr>
          </a:p>
          <a:p>
            <a:pPr indent="-245109" lvl="0" marL="137160" rtl="0" algn="l">
              <a:spcBef>
                <a:spcPts val="1000"/>
              </a:spcBef>
              <a:spcAft>
                <a:spcPts val="0"/>
              </a:spcAft>
              <a:buClr>
                <a:srgbClr val="222222"/>
              </a:buClr>
              <a:buSzPts val="1700"/>
              <a:buFont typeface="Fira Sans"/>
              <a:buChar char="●"/>
            </a:pPr>
            <a:r>
              <a:rPr lang="en" sz="1700">
                <a:solidFill>
                  <a:srgbClr val="222222"/>
                </a:solidFill>
                <a:latin typeface="Fira Sans"/>
                <a:ea typeface="Fira Sans"/>
                <a:cs typeface="Fira Sans"/>
                <a:sym typeface="Fira Sans"/>
              </a:rPr>
              <a:t>Branching workflow</a:t>
            </a:r>
            <a:endParaRPr sz="1700">
              <a:solidFill>
                <a:srgbClr val="222222"/>
              </a:solidFill>
              <a:latin typeface="Fira Sans"/>
              <a:ea typeface="Fira Sans"/>
              <a:cs typeface="Fira Sans"/>
              <a:sym typeface="Fira Sans"/>
            </a:endParaRPr>
          </a:p>
          <a:p>
            <a:pPr indent="-245109" lvl="0" marL="137160" rtl="0" algn="l">
              <a:spcBef>
                <a:spcPts val="1000"/>
              </a:spcBef>
              <a:spcAft>
                <a:spcPts val="1000"/>
              </a:spcAft>
              <a:buClr>
                <a:srgbClr val="222222"/>
              </a:buClr>
              <a:buSzPts val="1700"/>
              <a:buFont typeface="Fira Sans"/>
              <a:buChar char="●"/>
            </a:pPr>
            <a:r>
              <a:rPr lang="en" sz="1700">
                <a:solidFill>
                  <a:srgbClr val="222222"/>
                </a:solidFill>
                <a:latin typeface="Fira Sans"/>
                <a:ea typeface="Fira Sans"/>
                <a:cs typeface="Fira Sans"/>
                <a:sym typeface="Fira Sans"/>
              </a:rPr>
              <a:t>Merging changes</a:t>
            </a:r>
            <a:endParaRPr sz="1700">
              <a:solidFill>
                <a:srgbClr val="222222"/>
              </a:solidFill>
              <a:latin typeface="Fira Sans"/>
              <a:ea typeface="Fira Sans"/>
              <a:cs typeface="Fira Sans"/>
              <a:sym typeface="Fira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7"/>
          <p:cNvPicPr preferRelativeResize="0"/>
          <p:nvPr/>
        </p:nvPicPr>
        <p:blipFill>
          <a:blip r:embed="rId3">
            <a:alphaModFix/>
          </a:blip>
          <a:stretch>
            <a:fillRect/>
          </a:stretch>
        </p:blipFill>
        <p:spPr>
          <a:xfrm rot="5400000">
            <a:off x="451843" y="2089550"/>
            <a:ext cx="5143501" cy="964400"/>
          </a:xfrm>
          <a:prstGeom prst="rect">
            <a:avLst/>
          </a:prstGeom>
          <a:noFill/>
          <a:ln>
            <a:noFill/>
          </a:ln>
        </p:spPr>
      </p:pic>
      <p:sp>
        <p:nvSpPr>
          <p:cNvPr id="114" name="Google Shape;114;p27"/>
          <p:cNvSpPr/>
          <p:nvPr/>
        </p:nvSpPr>
        <p:spPr>
          <a:xfrm flipH="1">
            <a:off x="175" y="0"/>
            <a:ext cx="31173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p>
        </p:txBody>
      </p:sp>
      <p:sp>
        <p:nvSpPr>
          <p:cNvPr id="115" name="Google Shape;115;p27"/>
          <p:cNvSpPr txBox="1"/>
          <p:nvPr>
            <p:ph type="title"/>
          </p:nvPr>
        </p:nvSpPr>
        <p:spPr>
          <a:xfrm>
            <a:off x="280850" y="692531"/>
            <a:ext cx="3453900" cy="278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4000">
                <a:solidFill>
                  <a:srgbClr val="101820"/>
                </a:solidFill>
                <a:latin typeface="DM Serif Display"/>
                <a:ea typeface="DM Serif Display"/>
                <a:cs typeface="DM Serif Display"/>
                <a:sym typeface="DM Serif Display"/>
              </a:rPr>
              <a:t>Learning Objectives</a:t>
            </a:r>
            <a:endParaRPr sz="4000">
              <a:solidFill>
                <a:srgbClr val="101820"/>
              </a:solidFill>
              <a:latin typeface="DM Serif Display"/>
              <a:ea typeface="DM Serif Display"/>
              <a:cs typeface="DM Serif Display"/>
              <a:sym typeface="DM Serif Display"/>
            </a:endParaRPr>
          </a:p>
          <a:p>
            <a:pPr indent="0" lvl="0" marL="0" rtl="0" algn="l">
              <a:lnSpc>
                <a:spcPct val="100000"/>
              </a:lnSpc>
              <a:spcBef>
                <a:spcPts val="0"/>
              </a:spcBef>
              <a:spcAft>
                <a:spcPts val="0"/>
              </a:spcAft>
              <a:buSzPts val="2800"/>
              <a:buNone/>
            </a:pPr>
            <a:r>
              <a:rPr lang="en" sz="2200">
                <a:solidFill>
                  <a:srgbClr val="101820"/>
                </a:solidFill>
                <a:latin typeface="DM Serif Display"/>
                <a:ea typeface="DM Serif Display"/>
                <a:cs typeface="DM Serif Display"/>
                <a:sym typeface="DM Serif Display"/>
              </a:rPr>
              <a:t>(You Will Be Able To)</a:t>
            </a:r>
            <a:endParaRPr sz="2200">
              <a:solidFill>
                <a:srgbClr val="101820"/>
              </a:solidFill>
              <a:latin typeface="DM Serif Display"/>
              <a:ea typeface="DM Serif Display"/>
              <a:cs typeface="DM Serif Display"/>
              <a:sym typeface="DM Serif Display"/>
            </a:endParaRPr>
          </a:p>
        </p:txBody>
      </p:sp>
      <p:sp>
        <p:nvSpPr>
          <p:cNvPr id="116" name="Google Shape;116;p27"/>
          <p:cNvSpPr txBox="1"/>
          <p:nvPr/>
        </p:nvSpPr>
        <p:spPr>
          <a:xfrm>
            <a:off x="3992227" y="545525"/>
            <a:ext cx="4672200" cy="4146600"/>
          </a:xfrm>
          <a:prstGeom prst="rect">
            <a:avLst/>
          </a:prstGeom>
          <a:noFill/>
          <a:ln>
            <a:noFill/>
          </a:ln>
        </p:spPr>
        <p:txBody>
          <a:bodyPr anchorCtr="0" anchor="ctr" bIns="91425" lIns="91425" spcFirstLastPara="1" rIns="91425" wrap="square" tIns="91425">
            <a:noAutofit/>
          </a:bodyPr>
          <a:lstStyle/>
          <a:p>
            <a:pPr indent="-323850" lvl="0" marL="457200" rtl="0" algn="l">
              <a:lnSpc>
                <a:spcPct val="125000"/>
              </a:lnSpc>
              <a:spcBef>
                <a:spcPts val="0"/>
              </a:spcBef>
              <a:spcAft>
                <a:spcPts val="0"/>
              </a:spcAft>
              <a:buClr>
                <a:srgbClr val="101820"/>
              </a:buClr>
              <a:buSzPts val="1500"/>
              <a:buFont typeface="Fira Sans"/>
              <a:buChar char="●"/>
            </a:pPr>
            <a:r>
              <a:rPr b="1" lang="en" sz="1500">
                <a:solidFill>
                  <a:srgbClr val="101820"/>
                </a:solidFill>
                <a:latin typeface="Fira Sans"/>
                <a:ea typeface="Fira Sans"/>
                <a:cs typeface="Fira Sans"/>
                <a:sym typeface="Fira Sans"/>
              </a:rPr>
              <a:t>Fork</a:t>
            </a:r>
            <a:r>
              <a:rPr lang="en" sz="1500">
                <a:solidFill>
                  <a:srgbClr val="101820"/>
                </a:solidFill>
                <a:latin typeface="Fira Sans"/>
                <a:ea typeface="Fira Sans"/>
                <a:cs typeface="Fira Sans"/>
                <a:sym typeface="Fira Sans"/>
              </a:rPr>
              <a:t> a repository on GitHub</a:t>
            </a:r>
            <a:endParaRPr sz="1500">
              <a:solidFill>
                <a:srgbClr val="101820"/>
              </a:solidFill>
              <a:latin typeface="Fira Sans"/>
              <a:ea typeface="Fira Sans"/>
              <a:cs typeface="Fira Sans"/>
              <a:sym typeface="Fira Sans"/>
            </a:endParaRPr>
          </a:p>
          <a:p>
            <a:pPr indent="-323850" lvl="0" marL="457200" rtl="0" algn="l">
              <a:lnSpc>
                <a:spcPct val="125000"/>
              </a:lnSpc>
              <a:spcBef>
                <a:spcPts val="1000"/>
              </a:spcBef>
              <a:spcAft>
                <a:spcPts val="0"/>
              </a:spcAft>
              <a:buClr>
                <a:srgbClr val="101820"/>
              </a:buClr>
              <a:buSzPts val="1500"/>
              <a:buFont typeface="Fira Sans"/>
              <a:buChar char="●"/>
            </a:pPr>
            <a:r>
              <a:rPr b="1" lang="en" sz="1500">
                <a:solidFill>
                  <a:srgbClr val="101820"/>
                </a:solidFill>
                <a:latin typeface="Fira Sans"/>
                <a:ea typeface="Fira Sans"/>
                <a:cs typeface="Fira Sans"/>
                <a:sym typeface="Fira Sans"/>
              </a:rPr>
              <a:t>Clone</a:t>
            </a:r>
            <a:r>
              <a:rPr lang="en" sz="1500">
                <a:solidFill>
                  <a:srgbClr val="101820"/>
                </a:solidFill>
                <a:latin typeface="Fira Sans"/>
                <a:ea typeface="Fira Sans"/>
                <a:cs typeface="Fira Sans"/>
                <a:sym typeface="Fira Sans"/>
              </a:rPr>
              <a:t> a repository from GitHub</a:t>
            </a:r>
            <a:endParaRPr sz="1500">
              <a:solidFill>
                <a:srgbClr val="101820"/>
              </a:solidFill>
              <a:latin typeface="Fira Sans"/>
              <a:ea typeface="Fira Sans"/>
              <a:cs typeface="Fira Sans"/>
              <a:sym typeface="Fira Sans"/>
            </a:endParaRPr>
          </a:p>
          <a:p>
            <a:pPr indent="-323850" lvl="0" marL="457200" rtl="0" algn="l">
              <a:lnSpc>
                <a:spcPct val="125000"/>
              </a:lnSpc>
              <a:spcBef>
                <a:spcPts val="1000"/>
              </a:spcBef>
              <a:spcAft>
                <a:spcPts val="0"/>
              </a:spcAft>
              <a:buClr>
                <a:srgbClr val="101820"/>
              </a:buClr>
              <a:buSzPts val="1500"/>
              <a:buFont typeface="Fira Sans"/>
              <a:buChar char="●"/>
            </a:pPr>
            <a:r>
              <a:rPr b="1" lang="en" sz="1500">
                <a:solidFill>
                  <a:srgbClr val="101820"/>
                </a:solidFill>
                <a:latin typeface="Fira Sans"/>
                <a:ea typeface="Fira Sans"/>
                <a:cs typeface="Fira Sans"/>
                <a:sym typeface="Fira Sans"/>
              </a:rPr>
              <a:t>Add</a:t>
            </a:r>
            <a:r>
              <a:rPr lang="en" sz="1500">
                <a:solidFill>
                  <a:srgbClr val="101820"/>
                </a:solidFill>
                <a:latin typeface="Fira Sans"/>
                <a:ea typeface="Fira Sans"/>
                <a:cs typeface="Fira Sans"/>
                <a:sym typeface="Fira Sans"/>
              </a:rPr>
              <a:t> updates to track for a commit</a:t>
            </a:r>
            <a:endParaRPr sz="1500">
              <a:solidFill>
                <a:srgbClr val="101820"/>
              </a:solidFill>
              <a:latin typeface="Fira Sans"/>
              <a:ea typeface="Fira Sans"/>
              <a:cs typeface="Fira Sans"/>
              <a:sym typeface="Fira Sans"/>
            </a:endParaRPr>
          </a:p>
          <a:p>
            <a:pPr indent="-323850" lvl="0" marL="457200" rtl="0" algn="l">
              <a:lnSpc>
                <a:spcPct val="125000"/>
              </a:lnSpc>
              <a:spcBef>
                <a:spcPts val="1000"/>
              </a:spcBef>
              <a:spcAft>
                <a:spcPts val="0"/>
              </a:spcAft>
              <a:buClr>
                <a:srgbClr val="101820"/>
              </a:buClr>
              <a:buSzPts val="1500"/>
              <a:buFont typeface="Fira Sans"/>
              <a:buChar char="●"/>
            </a:pPr>
            <a:r>
              <a:rPr b="1" lang="en" sz="1500">
                <a:solidFill>
                  <a:srgbClr val="101820"/>
                </a:solidFill>
                <a:latin typeface="Fira Sans"/>
                <a:ea typeface="Fira Sans"/>
                <a:cs typeface="Fira Sans"/>
                <a:sym typeface="Fira Sans"/>
              </a:rPr>
              <a:t>Commit</a:t>
            </a:r>
            <a:r>
              <a:rPr lang="en" sz="1500">
                <a:solidFill>
                  <a:srgbClr val="101820"/>
                </a:solidFill>
                <a:latin typeface="Fira Sans"/>
                <a:ea typeface="Fira Sans"/>
                <a:cs typeface="Fira Sans"/>
                <a:sym typeface="Fira Sans"/>
              </a:rPr>
              <a:t> changes (with meaningful messages)</a:t>
            </a:r>
            <a:endParaRPr sz="1500">
              <a:solidFill>
                <a:srgbClr val="101820"/>
              </a:solidFill>
              <a:latin typeface="Fira Sans"/>
              <a:ea typeface="Fira Sans"/>
              <a:cs typeface="Fira Sans"/>
              <a:sym typeface="Fira Sans"/>
            </a:endParaRPr>
          </a:p>
          <a:p>
            <a:pPr indent="-323850" lvl="0" marL="457200" rtl="0" algn="l">
              <a:lnSpc>
                <a:spcPct val="125000"/>
              </a:lnSpc>
              <a:spcBef>
                <a:spcPts val="1000"/>
              </a:spcBef>
              <a:spcAft>
                <a:spcPts val="0"/>
              </a:spcAft>
              <a:buClr>
                <a:srgbClr val="101820"/>
              </a:buClr>
              <a:buSzPts val="1500"/>
              <a:buFont typeface="Fira Sans"/>
              <a:buChar char="●"/>
            </a:pPr>
            <a:r>
              <a:rPr b="1" lang="en" sz="1500">
                <a:solidFill>
                  <a:srgbClr val="101820"/>
                </a:solidFill>
                <a:latin typeface="Fira Sans"/>
                <a:ea typeface="Fira Sans"/>
                <a:cs typeface="Fira Sans"/>
                <a:sym typeface="Fira Sans"/>
              </a:rPr>
              <a:t>Push</a:t>
            </a:r>
            <a:r>
              <a:rPr lang="en" sz="1500">
                <a:solidFill>
                  <a:srgbClr val="101820"/>
                </a:solidFill>
                <a:latin typeface="Fira Sans"/>
                <a:ea typeface="Fira Sans"/>
                <a:cs typeface="Fira Sans"/>
                <a:sym typeface="Fira Sans"/>
              </a:rPr>
              <a:t> local changes to a remote repository</a:t>
            </a:r>
            <a:endParaRPr sz="1500">
              <a:solidFill>
                <a:srgbClr val="101820"/>
              </a:solidFill>
              <a:latin typeface="Fira Sans"/>
              <a:ea typeface="Fira Sans"/>
              <a:cs typeface="Fira Sans"/>
              <a:sym typeface="Fira Sans"/>
            </a:endParaRPr>
          </a:p>
          <a:p>
            <a:pPr indent="-323850" lvl="0" marL="457200" rtl="0" algn="l">
              <a:lnSpc>
                <a:spcPct val="125000"/>
              </a:lnSpc>
              <a:spcBef>
                <a:spcPts val="1000"/>
              </a:spcBef>
              <a:spcAft>
                <a:spcPts val="1000"/>
              </a:spcAft>
              <a:buClr>
                <a:srgbClr val="101820"/>
              </a:buClr>
              <a:buSzPts val="1500"/>
              <a:buFont typeface="Fira Sans"/>
              <a:buChar char="●"/>
            </a:pPr>
            <a:r>
              <a:rPr b="1" lang="en" sz="1500">
                <a:solidFill>
                  <a:srgbClr val="101820"/>
                </a:solidFill>
                <a:latin typeface="Fira Sans"/>
                <a:ea typeface="Fira Sans"/>
                <a:cs typeface="Fira Sans"/>
                <a:sym typeface="Fira Sans"/>
              </a:rPr>
              <a:t>Pull</a:t>
            </a:r>
            <a:r>
              <a:rPr lang="en" sz="1500">
                <a:solidFill>
                  <a:srgbClr val="101820"/>
                </a:solidFill>
                <a:latin typeface="Fira Sans"/>
                <a:ea typeface="Fira Sans"/>
                <a:cs typeface="Fira Sans"/>
                <a:sym typeface="Fira Sans"/>
              </a:rPr>
              <a:t> remote changes to your local repository</a:t>
            </a:r>
            <a:endParaRPr sz="1500">
              <a:solidFill>
                <a:srgbClr val="101820"/>
              </a:solidFill>
              <a:latin typeface="Fira Sans"/>
              <a:ea typeface="Fira Sans"/>
              <a:cs typeface="Fira Sans"/>
              <a:sym typeface="Fira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9" name="Shape 279"/>
        <p:cNvGrpSpPr/>
        <p:nvPr/>
      </p:nvGrpSpPr>
      <p:grpSpPr>
        <a:xfrm>
          <a:off x="0" y="0"/>
          <a:ext cx="0" cy="0"/>
          <a:chOff x="0" y="0"/>
          <a:chExt cx="0" cy="0"/>
        </a:xfrm>
      </p:grpSpPr>
      <p:sp>
        <p:nvSpPr>
          <p:cNvPr id="280" name="Google Shape;280;p45"/>
          <p:cNvSpPr/>
          <p:nvPr/>
        </p:nvSpPr>
        <p:spPr>
          <a:xfrm>
            <a:off x="0" y="0"/>
            <a:ext cx="9144000" cy="12474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5"/>
          <p:cNvSpPr txBox="1"/>
          <p:nvPr/>
        </p:nvSpPr>
        <p:spPr>
          <a:xfrm>
            <a:off x="271275" y="239325"/>
            <a:ext cx="7539900" cy="8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Additional Resources</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chemeClr val="dk1"/>
              </a:buClr>
              <a:buSzPts val="11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48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2400"/>
              <a:buFont typeface="Arial"/>
              <a:buNone/>
            </a:pPr>
            <a:r>
              <a:t/>
            </a:r>
            <a:endParaRPr i="0" sz="2600" cap="none" strike="noStrike">
              <a:solidFill>
                <a:srgbClr val="101820"/>
              </a:solidFill>
              <a:latin typeface="DM Serif Display"/>
              <a:ea typeface="DM Serif Display"/>
              <a:cs typeface="DM Serif Display"/>
              <a:sym typeface="DM Serif Display"/>
            </a:endParaRPr>
          </a:p>
        </p:txBody>
      </p:sp>
      <p:pic>
        <p:nvPicPr>
          <p:cNvPr id="282" name="Google Shape;282;p45"/>
          <p:cNvPicPr preferRelativeResize="0"/>
          <p:nvPr/>
        </p:nvPicPr>
        <p:blipFill rotWithShape="1">
          <a:blip r:embed="rId3">
            <a:alphaModFix/>
          </a:blip>
          <a:srcRect b="0" l="78504" r="0" t="0"/>
          <a:stretch/>
        </p:blipFill>
        <p:spPr>
          <a:xfrm rot="-5400000">
            <a:off x="4349164" y="-3481405"/>
            <a:ext cx="445675" cy="9144003"/>
          </a:xfrm>
          <a:prstGeom prst="rect">
            <a:avLst/>
          </a:prstGeom>
          <a:noFill/>
          <a:ln>
            <a:noFill/>
          </a:ln>
        </p:spPr>
      </p:pic>
      <p:sp>
        <p:nvSpPr>
          <p:cNvPr id="283" name="Google Shape;283;p45"/>
          <p:cNvSpPr txBox="1"/>
          <p:nvPr>
            <p:ph idx="1" type="body"/>
          </p:nvPr>
        </p:nvSpPr>
        <p:spPr>
          <a:xfrm>
            <a:off x="311700" y="1372725"/>
            <a:ext cx="8520600" cy="3195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1B2630"/>
              </a:buClr>
              <a:buSzPts val="1800"/>
              <a:buFont typeface="Fira Sans"/>
              <a:buChar char="●"/>
            </a:pPr>
            <a:r>
              <a:rPr lang="en">
                <a:solidFill>
                  <a:srgbClr val="1B2630"/>
                </a:solidFill>
                <a:latin typeface="Fira Sans"/>
                <a:ea typeface="Fira Sans"/>
                <a:cs typeface="Fira Sans"/>
                <a:sym typeface="Fira Sans"/>
              </a:rPr>
              <a:t>This </a:t>
            </a:r>
            <a:r>
              <a:rPr lang="en" u="sng">
                <a:solidFill>
                  <a:schemeClr val="hlink"/>
                </a:solidFill>
                <a:latin typeface="Fira Sans"/>
                <a:ea typeface="Fira Sans"/>
                <a:cs typeface="Fira Sans"/>
                <a:sym typeface="Fira Sans"/>
                <a:hlinkClick r:id="rId4"/>
              </a:rPr>
              <a:t>blog post</a:t>
            </a:r>
            <a:r>
              <a:rPr lang="en">
                <a:solidFill>
                  <a:srgbClr val="1B2630"/>
                </a:solidFill>
                <a:latin typeface="Fira Sans"/>
                <a:ea typeface="Fira Sans"/>
                <a:cs typeface="Fira Sans"/>
                <a:sym typeface="Fira Sans"/>
              </a:rPr>
              <a:t> is a nicely laid out walkthrough of git </a:t>
            </a:r>
            <a:endParaRPr>
              <a:solidFill>
                <a:srgbClr val="1B2630"/>
              </a:solidFill>
              <a:latin typeface="Fira Sans"/>
              <a:ea typeface="Fira Sans"/>
              <a:cs typeface="Fira Sans"/>
              <a:sym typeface="Fira Sans"/>
            </a:endParaRPr>
          </a:p>
          <a:p>
            <a:pPr indent="-342900" lvl="0" marL="457200" rtl="0" algn="l">
              <a:spcBef>
                <a:spcPts val="1000"/>
              </a:spcBef>
              <a:spcAft>
                <a:spcPts val="0"/>
              </a:spcAft>
              <a:buClr>
                <a:srgbClr val="1B2630"/>
              </a:buClr>
              <a:buSzPts val="1800"/>
              <a:buFont typeface="Fira Sans"/>
              <a:buChar char="●"/>
            </a:pPr>
            <a:r>
              <a:rPr lang="en">
                <a:solidFill>
                  <a:srgbClr val="1B2630"/>
                </a:solidFill>
                <a:latin typeface="Fira Sans"/>
                <a:ea typeface="Fira Sans"/>
                <a:cs typeface="Fira Sans"/>
                <a:sym typeface="Fira Sans"/>
              </a:rPr>
              <a:t>Git has a whole open-source </a:t>
            </a:r>
            <a:r>
              <a:rPr lang="en" u="sng">
                <a:solidFill>
                  <a:schemeClr val="hlink"/>
                </a:solidFill>
                <a:latin typeface="Fira Sans"/>
                <a:ea typeface="Fira Sans"/>
                <a:cs typeface="Fira Sans"/>
                <a:sym typeface="Fira Sans"/>
                <a:hlinkClick r:id="rId5"/>
              </a:rPr>
              <a:t>book</a:t>
            </a:r>
            <a:r>
              <a:rPr lang="en">
                <a:solidFill>
                  <a:srgbClr val="1B2630"/>
                </a:solidFill>
                <a:latin typeface="Fira Sans"/>
                <a:ea typeface="Fira Sans"/>
                <a:cs typeface="Fira Sans"/>
                <a:sym typeface="Fira Sans"/>
              </a:rPr>
              <a:t> on how to use git</a:t>
            </a:r>
            <a:endParaRPr>
              <a:solidFill>
                <a:srgbClr val="1B2630"/>
              </a:solidFill>
              <a:latin typeface="Fira Sans"/>
              <a:ea typeface="Fira Sans"/>
              <a:cs typeface="Fira Sans"/>
              <a:sym typeface="Fira Sans"/>
            </a:endParaRPr>
          </a:p>
          <a:p>
            <a:pPr indent="-342900" lvl="0" marL="457200" rtl="0" algn="l">
              <a:spcBef>
                <a:spcPts val="1000"/>
              </a:spcBef>
              <a:spcAft>
                <a:spcPts val="0"/>
              </a:spcAft>
              <a:buClr>
                <a:srgbClr val="1B2630"/>
              </a:buClr>
              <a:buSzPts val="1800"/>
              <a:buFont typeface="Fira Sans"/>
              <a:buChar char="●"/>
            </a:pPr>
            <a:r>
              <a:rPr lang="en">
                <a:solidFill>
                  <a:srgbClr val="1B2630"/>
                </a:solidFill>
                <a:latin typeface="Fira Sans"/>
                <a:ea typeface="Fira Sans"/>
                <a:cs typeface="Fira Sans"/>
                <a:sym typeface="Fira Sans"/>
              </a:rPr>
              <a:t>Atlassian has their own version of GitHub, but their </a:t>
            </a:r>
            <a:r>
              <a:rPr lang="en" u="sng">
                <a:solidFill>
                  <a:schemeClr val="hlink"/>
                </a:solidFill>
                <a:latin typeface="Fira Sans"/>
                <a:ea typeface="Fira Sans"/>
                <a:cs typeface="Fira Sans"/>
                <a:sym typeface="Fira Sans"/>
                <a:hlinkClick r:id="rId6"/>
              </a:rPr>
              <a:t>tutorial</a:t>
            </a:r>
            <a:r>
              <a:rPr lang="en">
                <a:solidFill>
                  <a:srgbClr val="1B2630"/>
                </a:solidFill>
                <a:latin typeface="Fira Sans"/>
                <a:ea typeface="Fira Sans"/>
                <a:cs typeface="Fira Sans"/>
                <a:sym typeface="Fira Sans"/>
              </a:rPr>
              <a:t> on Git is solid</a:t>
            </a:r>
            <a:endParaRPr>
              <a:solidFill>
                <a:srgbClr val="1B2630"/>
              </a:solidFill>
              <a:latin typeface="Fira Sans"/>
              <a:ea typeface="Fira Sans"/>
              <a:cs typeface="Fira Sans"/>
              <a:sym typeface="Fira Sans"/>
            </a:endParaRPr>
          </a:p>
          <a:p>
            <a:pPr indent="-342900" lvl="0" marL="457200" rtl="0" algn="l">
              <a:spcBef>
                <a:spcPts val="1000"/>
              </a:spcBef>
              <a:spcAft>
                <a:spcPts val="0"/>
              </a:spcAft>
              <a:buClr>
                <a:srgbClr val="1B2630"/>
              </a:buClr>
              <a:buSzPts val="1800"/>
              <a:buFont typeface="Fira Sans"/>
              <a:buChar char="●"/>
            </a:pPr>
            <a:r>
              <a:rPr lang="en">
                <a:solidFill>
                  <a:srgbClr val="1B2630"/>
                </a:solidFill>
                <a:latin typeface="Fira Sans"/>
                <a:ea typeface="Fira Sans"/>
                <a:cs typeface="Fira Sans"/>
                <a:sym typeface="Fira Sans"/>
              </a:rPr>
              <a:t>Stumbled into a merge conflict? Learn how to resolve it in this </a:t>
            </a:r>
            <a:r>
              <a:rPr lang="en" u="sng">
                <a:solidFill>
                  <a:schemeClr val="hlink"/>
                </a:solidFill>
                <a:latin typeface="Fira Sans"/>
                <a:ea typeface="Fira Sans"/>
                <a:cs typeface="Fira Sans"/>
                <a:sym typeface="Fira Sans"/>
                <a:hlinkClick r:id="rId7"/>
              </a:rPr>
              <a:t>blog post</a:t>
            </a:r>
            <a:endParaRPr>
              <a:solidFill>
                <a:srgbClr val="1B2630"/>
              </a:solidFill>
              <a:latin typeface="Fira Sans"/>
              <a:ea typeface="Fira Sans"/>
              <a:cs typeface="Fira Sans"/>
              <a:sym typeface="Fira Sans"/>
            </a:endParaRPr>
          </a:p>
          <a:p>
            <a:pPr indent="-342900" lvl="0" marL="457200" rtl="0" algn="l">
              <a:spcBef>
                <a:spcPts val="1000"/>
              </a:spcBef>
              <a:spcAft>
                <a:spcPts val="1000"/>
              </a:spcAft>
              <a:buClr>
                <a:srgbClr val="1B2630"/>
              </a:buClr>
              <a:buSzPts val="1800"/>
              <a:buFont typeface="Fira Sans"/>
              <a:buChar char="●"/>
            </a:pPr>
            <a:r>
              <a:rPr lang="en" u="sng">
                <a:solidFill>
                  <a:schemeClr val="hlink"/>
                </a:solidFill>
                <a:latin typeface="Fira Sans"/>
                <a:ea typeface="Fira Sans"/>
                <a:cs typeface="Fira Sans"/>
                <a:sym typeface="Fira Sans"/>
                <a:hlinkClick r:id="rId8"/>
              </a:rPr>
              <a:t>Git and GitHub For Poets</a:t>
            </a:r>
            <a:r>
              <a:rPr lang="en">
                <a:solidFill>
                  <a:srgbClr val="1B2630"/>
                </a:solidFill>
                <a:latin typeface="Fira Sans"/>
                <a:ea typeface="Fira Sans"/>
                <a:cs typeface="Fira Sans"/>
                <a:sym typeface="Fira Sans"/>
              </a:rPr>
              <a:t> YouTube series</a:t>
            </a:r>
            <a:endParaRPr>
              <a:solidFill>
                <a:srgbClr val="1B2630"/>
              </a:solidFill>
              <a:latin typeface="Fira Sans"/>
              <a:ea typeface="Fira Sans"/>
              <a:cs typeface="Fira Sans"/>
              <a:sym typeface="Fira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7" name="Shape 287"/>
        <p:cNvGrpSpPr/>
        <p:nvPr/>
      </p:nvGrpSpPr>
      <p:grpSpPr>
        <a:xfrm>
          <a:off x="0" y="0"/>
          <a:ext cx="0" cy="0"/>
          <a:chOff x="0" y="0"/>
          <a:chExt cx="0" cy="0"/>
        </a:xfrm>
      </p:grpSpPr>
      <p:sp>
        <p:nvSpPr>
          <p:cNvPr id="288" name="Google Shape;288;p46"/>
          <p:cNvSpPr/>
          <p:nvPr/>
        </p:nvSpPr>
        <p:spPr>
          <a:xfrm rot="-5400000">
            <a:off x="7770750" y="3770250"/>
            <a:ext cx="1358100" cy="1388400"/>
          </a:xfrm>
          <a:prstGeom prst="rtTriangle">
            <a:avLst/>
          </a:prstGeom>
          <a:solidFill>
            <a:srgbClr val="E764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6"/>
          <p:cNvSpPr txBox="1"/>
          <p:nvPr/>
        </p:nvSpPr>
        <p:spPr>
          <a:xfrm>
            <a:off x="2311800" y="1873325"/>
            <a:ext cx="4520400" cy="74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000">
                <a:solidFill>
                  <a:srgbClr val="1B2630"/>
                </a:solidFill>
                <a:latin typeface="DM Serif Display"/>
                <a:ea typeface="DM Serif Display"/>
                <a:cs typeface="DM Serif Display"/>
                <a:sym typeface="DM Serif Display"/>
              </a:rPr>
              <a:t>Any Questions?</a:t>
            </a:r>
            <a:endParaRPr sz="4000">
              <a:solidFill>
                <a:srgbClr val="1B2630"/>
              </a:solidFill>
              <a:latin typeface="DM Serif Display"/>
              <a:ea typeface="DM Serif Display"/>
              <a:cs typeface="DM Serif Display"/>
              <a:sym typeface="DM Serif Display"/>
            </a:endParaRPr>
          </a:p>
        </p:txBody>
      </p:sp>
      <p:pic>
        <p:nvPicPr>
          <p:cNvPr id="290" name="Google Shape;290;p46"/>
          <p:cNvPicPr preferRelativeResize="0"/>
          <p:nvPr/>
        </p:nvPicPr>
        <p:blipFill rotWithShape="1">
          <a:blip r:embed="rId3">
            <a:alphaModFix amt="60000"/>
          </a:blip>
          <a:srcRect b="-302" l="24282" r="1890" t="8492"/>
          <a:stretch/>
        </p:blipFill>
        <p:spPr>
          <a:xfrm>
            <a:off x="0" y="0"/>
            <a:ext cx="2479426" cy="2619725"/>
          </a:xfrm>
          <a:prstGeom prst="rect">
            <a:avLst/>
          </a:prstGeom>
          <a:noFill/>
          <a:ln>
            <a:noFill/>
          </a:ln>
        </p:spPr>
      </p:pic>
      <p:sp>
        <p:nvSpPr>
          <p:cNvPr id="291" name="Google Shape;291;p46"/>
          <p:cNvSpPr/>
          <p:nvPr/>
        </p:nvSpPr>
        <p:spPr>
          <a:xfrm rot="-5400000">
            <a:off x="1071550" y="1224475"/>
            <a:ext cx="1358100" cy="1388400"/>
          </a:xfrm>
          <a:prstGeom prst="rtTriangle">
            <a:avLst/>
          </a:prstGeom>
          <a:solidFill>
            <a:srgbClr val="E764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0" name="Shape 120"/>
        <p:cNvGrpSpPr/>
        <p:nvPr/>
      </p:nvGrpSpPr>
      <p:grpSpPr>
        <a:xfrm>
          <a:off x="0" y="0"/>
          <a:ext cx="0" cy="0"/>
          <a:chOff x="0" y="0"/>
          <a:chExt cx="0" cy="0"/>
        </a:xfrm>
      </p:grpSpPr>
      <p:sp>
        <p:nvSpPr>
          <p:cNvPr id="121" name="Google Shape;121;p28"/>
          <p:cNvSpPr/>
          <p:nvPr/>
        </p:nvSpPr>
        <p:spPr>
          <a:xfrm>
            <a:off x="0" y="0"/>
            <a:ext cx="9144000" cy="12474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8"/>
          <p:cNvSpPr txBox="1"/>
          <p:nvPr/>
        </p:nvSpPr>
        <p:spPr>
          <a:xfrm>
            <a:off x="271275" y="239325"/>
            <a:ext cx="7539900" cy="8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Look Familiar?</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chemeClr val="dk1"/>
              </a:buClr>
              <a:buSzPts val="11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48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2400"/>
              <a:buFont typeface="Arial"/>
              <a:buNone/>
            </a:pPr>
            <a:r>
              <a:t/>
            </a:r>
            <a:endParaRPr i="0" sz="2600" cap="none" strike="noStrike">
              <a:solidFill>
                <a:srgbClr val="101820"/>
              </a:solidFill>
              <a:latin typeface="DM Serif Display"/>
              <a:ea typeface="DM Serif Display"/>
              <a:cs typeface="DM Serif Display"/>
              <a:sym typeface="DM Serif Display"/>
            </a:endParaRPr>
          </a:p>
        </p:txBody>
      </p:sp>
      <p:pic>
        <p:nvPicPr>
          <p:cNvPr id="123" name="Google Shape;123;p28"/>
          <p:cNvPicPr preferRelativeResize="0"/>
          <p:nvPr/>
        </p:nvPicPr>
        <p:blipFill rotWithShape="1">
          <a:blip r:embed="rId3">
            <a:alphaModFix/>
          </a:blip>
          <a:srcRect b="0" l="78504" r="0" t="0"/>
          <a:stretch/>
        </p:blipFill>
        <p:spPr>
          <a:xfrm rot="-5400000">
            <a:off x="4349164" y="-3481405"/>
            <a:ext cx="445675" cy="9144003"/>
          </a:xfrm>
          <a:prstGeom prst="rect">
            <a:avLst/>
          </a:prstGeom>
          <a:noFill/>
          <a:ln>
            <a:noFill/>
          </a:ln>
        </p:spPr>
      </p:pic>
      <p:pic>
        <p:nvPicPr>
          <p:cNvPr id="124" name="Google Shape;124;p28"/>
          <p:cNvPicPr preferRelativeResize="0"/>
          <p:nvPr/>
        </p:nvPicPr>
        <p:blipFill>
          <a:blip r:embed="rId4">
            <a:alphaModFix/>
          </a:blip>
          <a:stretch>
            <a:fillRect/>
          </a:stretch>
        </p:blipFill>
        <p:spPr>
          <a:xfrm>
            <a:off x="628650" y="1495425"/>
            <a:ext cx="7886700" cy="21526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8" name="Shape 128"/>
        <p:cNvGrpSpPr/>
        <p:nvPr/>
      </p:nvGrpSpPr>
      <p:grpSpPr>
        <a:xfrm>
          <a:off x="0" y="0"/>
          <a:ext cx="0" cy="0"/>
          <a:chOff x="0" y="0"/>
          <a:chExt cx="0" cy="0"/>
        </a:xfrm>
      </p:grpSpPr>
      <p:sp>
        <p:nvSpPr>
          <p:cNvPr id="129" name="Google Shape;129;p29"/>
          <p:cNvSpPr/>
          <p:nvPr/>
        </p:nvSpPr>
        <p:spPr>
          <a:xfrm>
            <a:off x="0" y="0"/>
            <a:ext cx="9144000" cy="12474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9"/>
          <p:cNvSpPr txBox="1"/>
          <p:nvPr/>
        </p:nvSpPr>
        <p:spPr>
          <a:xfrm>
            <a:off x="271275" y="239325"/>
            <a:ext cx="7539900" cy="8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Enter: Version Control</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chemeClr val="dk1"/>
              </a:buClr>
              <a:buSzPts val="11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48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2400"/>
              <a:buFont typeface="Arial"/>
              <a:buNone/>
            </a:pPr>
            <a:r>
              <a:t/>
            </a:r>
            <a:endParaRPr i="0" sz="2600" cap="none" strike="noStrike">
              <a:solidFill>
                <a:srgbClr val="101820"/>
              </a:solidFill>
              <a:latin typeface="DM Serif Display"/>
              <a:ea typeface="DM Serif Display"/>
              <a:cs typeface="DM Serif Display"/>
              <a:sym typeface="DM Serif Display"/>
            </a:endParaRPr>
          </a:p>
        </p:txBody>
      </p:sp>
      <p:pic>
        <p:nvPicPr>
          <p:cNvPr id="131" name="Google Shape;131;p29"/>
          <p:cNvPicPr preferRelativeResize="0"/>
          <p:nvPr/>
        </p:nvPicPr>
        <p:blipFill rotWithShape="1">
          <a:blip r:embed="rId3">
            <a:alphaModFix/>
          </a:blip>
          <a:srcRect b="0" l="78504" r="0" t="0"/>
          <a:stretch/>
        </p:blipFill>
        <p:spPr>
          <a:xfrm rot="-5400000">
            <a:off x="4349164" y="-3481405"/>
            <a:ext cx="445675" cy="9144003"/>
          </a:xfrm>
          <a:prstGeom prst="rect">
            <a:avLst/>
          </a:prstGeom>
          <a:noFill/>
          <a:ln>
            <a:noFill/>
          </a:ln>
        </p:spPr>
      </p:pic>
      <p:pic>
        <p:nvPicPr>
          <p:cNvPr id="132" name="Google Shape;132;p29"/>
          <p:cNvPicPr preferRelativeResize="0"/>
          <p:nvPr/>
        </p:nvPicPr>
        <p:blipFill>
          <a:blip r:embed="rId4">
            <a:alphaModFix/>
          </a:blip>
          <a:stretch>
            <a:fillRect/>
          </a:stretch>
        </p:blipFill>
        <p:spPr>
          <a:xfrm>
            <a:off x="1708764" y="1171149"/>
            <a:ext cx="5726475" cy="3862201"/>
          </a:xfrm>
          <a:prstGeom prst="rect">
            <a:avLst/>
          </a:prstGeom>
          <a:noFill/>
          <a:ln>
            <a:noFill/>
          </a:ln>
        </p:spPr>
      </p:pic>
      <p:sp>
        <p:nvSpPr>
          <p:cNvPr id="133" name="Google Shape;133;p29"/>
          <p:cNvSpPr/>
          <p:nvPr/>
        </p:nvSpPr>
        <p:spPr>
          <a:xfrm>
            <a:off x="4535091" y="2571750"/>
            <a:ext cx="378900" cy="306000"/>
          </a:xfrm>
          <a:prstGeom prst="rightArrow">
            <a:avLst>
              <a:gd fmla="val 50000" name="adj1"/>
              <a:gd fmla="val 50000" name="adj2"/>
            </a:avLst>
          </a:prstGeom>
          <a:solidFill>
            <a:srgbClr val="00B0F0"/>
          </a:solidFill>
          <a:ln cap="flat" cmpd="sng" w="9525">
            <a:solidFill>
              <a:srgbClr val="23283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7" name="Shape 137"/>
        <p:cNvGrpSpPr/>
        <p:nvPr/>
      </p:nvGrpSpPr>
      <p:grpSpPr>
        <a:xfrm>
          <a:off x="0" y="0"/>
          <a:ext cx="0" cy="0"/>
          <a:chOff x="0" y="0"/>
          <a:chExt cx="0" cy="0"/>
        </a:xfrm>
      </p:grpSpPr>
      <p:sp>
        <p:nvSpPr>
          <p:cNvPr id="138" name="Google Shape;138;p30"/>
          <p:cNvSpPr/>
          <p:nvPr/>
        </p:nvSpPr>
        <p:spPr>
          <a:xfrm>
            <a:off x="0" y="0"/>
            <a:ext cx="9144000" cy="12474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0"/>
          <p:cNvSpPr txBox="1"/>
          <p:nvPr/>
        </p:nvSpPr>
        <p:spPr>
          <a:xfrm>
            <a:off x="271275" y="239325"/>
            <a:ext cx="7539900" cy="8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Important Distinction!</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chemeClr val="dk1"/>
              </a:buClr>
              <a:buSzPts val="11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4800"/>
              <a:buFont typeface="Arial"/>
              <a:buNone/>
            </a:pPr>
            <a:r>
              <a:t/>
            </a:r>
            <a:endParaRPr sz="2600">
              <a:solidFill>
                <a:srgbClr val="101820"/>
              </a:solidFill>
              <a:latin typeface="DM Serif Display"/>
              <a:ea typeface="DM Serif Display"/>
              <a:cs typeface="DM Serif Display"/>
              <a:sym typeface="DM Serif Display"/>
            </a:endParaRPr>
          </a:p>
          <a:p>
            <a:pPr indent="0" lvl="0" marL="0" marR="0" rtl="0" algn="l">
              <a:lnSpc>
                <a:spcPct val="100000"/>
              </a:lnSpc>
              <a:spcBef>
                <a:spcPts val="0"/>
              </a:spcBef>
              <a:spcAft>
                <a:spcPts val="0"/>
              </a:spcAft>
              <a:buClr>
                <a:srgbClr val="000000"/>
              </a:buClr>
              <a:buSzPts val="2400"/>
              <a:buFont typeface="Arial"/>
              <a:buNone/>
            </a:pPr>
            <a:r>
              <a:t/>
            </a:r>
            <a:endParaRPr i="0" sz="2600" cap="none" strike="noStrike">
              <a:solidFill>
                <a:srgbClr val="101820"/>
              </a:solidFill>
              <a:latin typeface="DM Serif Display"/>
              <a:ea typeface="DM Serif Display"/>
              <a:cs typeface="DM Serif Display"/>
              <a:sym typeface="DM Serif Display"/>
            </a:endParaRPr>
          </a:p>
        </p:txBody>
      </p:sp>
      <p:pic>
        <p:nvPicPr>
          <p:cNvPr id="140" name="Google Shape;140;p30"/>
          <p:cNvPicPr preferRelativeResize="0"/>
          <p:nvPr/>
        </p:nvPicPr>
        <p:blipFill rotWithShape="1">
          <a:blip r:embed="rId3">
            <a:alphaModFix/>
          </a:blip>
          <a:srcRect b="0" l="78504" r="0" t="0"/>
          <a:stretch/>
        </p:blipFill>
        <p:spPr>
          <a:xfrm rot="-5400000">
            <a:off x="4349164" y="-3481405"/>
            <a:ext cx="445675" cy="9144003"/>
          </a:xfrm>
          <a:prstGeom prst="rect">
            <a:avLst/>
          </a:prstGeom>
          <a:noFill/>
          <a:ln>
            <a:noFill/>
          </a:ln>
        </p:spPr>
      </p:pic>
      <p:pic>
        <p:nvPicPr>
          <p:cNvPr id="141" name="Google Shape;141;p30"/>
          <p:cNvPicPr preferRelativeResize="0"/>
          <p:nvPr/>
        </p:nvPicPr>
        <p:blipFill>
          <a:blip r:embed="rId4">
            <a:alphaModFix/>
          </a:blip>
          <a:stretch>
            <a:fillRect/>
          </a:stretch>
        </p:blipFill>
        <p:spPr>
          <a:xfrm>
            <a:off x="974325" y="1182400"/>
            <a:ext cx="7195350" cy="3396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5" name="Shape 145"/>
        <p:cNvGrpSpPr/>
        <p:nvPr/>
      </p:nvGrpSpPr>
      <p:grpSpPr>
        <a:xfrm>
          <a:off x="0" y="0"/>
          <a:ext cx="0" cy="0"/>
          <a:chOff x="0" y="0"/>
          <a:chExt cx="0" cy="0"/>
        </a:xfrm>
      </p:grpSpPr>
      <p:pic>
        <p:nvPicPr>
          <p:cNvPr id="146" name="Google Shape;146;p31"/>
          <p:cNvPicPr preferRelativeResize="0"/>
          <p:nvPr/>
        </p:nvPicPr>
        <p:blipFill rotWithShape="1">
          <a:blip r:embed="rId3">
            <a:alphaModFix/>
          </a:blip>
          <a:srcRect b="0" l="0" r="14522" t="0"/>
          <a:stretch/>
        </p:blipFill>
        <p:spPr>
          <a:xfrm flipH="1" rot="-5400000">
            <a:off x="4836556" y="3572663"/>
            <a:ext cx="1447876" cy="1693801"/>
          </a:xfrm>
          <a:prstGeom prst="rect">
            <a:avLst/>
          </a:prstGeom>
          <a:noFill/>
          <a:ln>
            <a:noFill/>
          </a:ln>
        </p:spPr>
      </p:pic>
      <p:pic>
        <p:nvPicPr>
          <p:cNvPr id="147" name="Google Shape;147;p31"/>
          <p:cNvPicPr preferRelativeResize="0"/>
          <p:nvPr/>
        </p:nvPicPr>
        <p:blipFill rotWithShape="1">
          <a:blip r:embed="rId3">
            <a:alphaModFix/>
          </a:blip>
          <a:srcRect b="0" l="0" r="14522" t="0"/>
          <a:stretch/>
        </p:blipFill>
        <p:spPr>
          <a:xfrm rot="5400000">
            <a:off x="6513312" y="3572663"/>
            <a:ext cx="1447876" cy="1693801"/>
          </a:xfrm>
          <a:prstGeom prst="rect">
            <a:avLst/>
          </a:prstGeom>
          <a:noFill/>
          <a:ln>
            <a:noFill/>
          </a:ln>
        </p:spPr>
      </p:pic>
      <p:pic>
        <p:nvPicPr>
          <p:cNvPr id="148" name="Google Shape;148;p31"/>
          <p:cNvPicPr preferRelativeResize="0"/>
          <p:nvPr/>
        </p:nvPicPr>
        <p:blipFill rotWithShape="1">
          <a:blip r:embed="rId3">
            <a:alphaModFix/>
          </a:blip>
          <a:srcRect b="0" l="0" r="14522" t="0"/>
          <a:stretch/>
        </p:blipFill>
        <p:spPr>
          <a:xfrm flipH="1" rot="10800000">
            <a:off x="6569559" y="-10"/>
            <a:ext cx="2574453" cy="3011729"/>
          </a:xfrm>
          <a:prstGeom prst="rect">
            <a:avLst/>
          </a:prstGeom>
          <a:noFill/>
          <a:ln>
            <a:noFill/>
          </a:ln>
        </p:spPr>
      </p:pic>
      <p:sp>
        <p:nvSpPr>
          <p:cNvPr id="149" name="Google Shape;149;p31"/>
          <p:cNvSpPr txBox="1"/>
          <p:nvPr/>
        </p:nvSpPr>
        <p:spPr>
          <a:xfrm>
            <a:off x="945150" y="1999800"/>
            <a:ext cx="7253700" cy="314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lang="en" sz="4800">
                <a:solidFill>
                  <a:srgbClr val="232830"/>
                </a:solidFill>
                <a:latin typeface="DM Serif Display"/>
                <a:ea typeface="DM Serif Display"/>
                <a:cs typeface="DM Serif Display"/>
                <a:sym typeface="DM Serif Display"/>
              </a:rPr>
              <a:t>Let’s Do This Together</a:t>
            </a:r>
            <a:endParaRPr sz="4800">
              <a:solidFill>
                <a:srgbClr val="232830"/>
              </a:solidFill>
              <a:latin typeface="DM Serif Display"/>
              <a:ea typeface="DM Serif Display"/>
              <a:cs typeface="DM Serif Display"/>
              <a:sym typeface="DM Serif Display"/>
            </a:endParaRPr>
          </a:p>
          <a:p>
            <a:pPr indent="0" lvl="0" marL="0" marR="0" rtl="0" algn="ctr">
              <a:lnSpc>
                <a:spcPct val="100000"/>
              </a:lnSpc>
              <a:spcBef>
                <a:spcPts val="0"/>
              </a:spcBef>
              <a:spcAft>
                <a:spcPts val="0"/>
              </a:spcAft>
              <a:buClr>
                <a:srgbClr val="000000"/>
              </a:buClr>
              <a:buSzPts val="2400"/>
              <a:buFont typeface="Arial"/>
              <a:buNone/>
            </a:pPr>
            <a:r>
              <a:t/>
            </a:r>
            <a:endParaRPr sz="2000">
              <a:solidFill>
                <a:srgbClr val="232830"/>
              </a:solidFill>
              <a:latin typeface="DM Serif Display"/>
              <a:ea typeface="DM Serif Display"/>
              <a:cs typeface="DM Serif Display"/>
              <a:sym typeface="DM Serif Display"/>
            </a:endParaRPr>
          </a:p>
          <a:p>
            <a:pPr indent="0" lvl="0" marL="0" marR="0" rtl="0" algn="ctr">
              <a:lnSpc>
                <a:spcPct val="100000"/>
              </a:lnSpc>
              <a:spcBef>
                <a:spcPts val="0"/>
              </a:spcBef>
              <a:spcAft>
                <a:spcPts val="0"/>
              </a:spcAft>
              <a:buClr>
                <a:srgbClr val="000000"/>
              </a:buClr>
              <a:buSzPts val="2400"/>
              <a:buFont typeface="Arial"/>
              <a:buNone/>
            </a:pPr>
            <a:r>
              <a:rPr lang="en" sz="1900" u="sng">
                <a:solidFill>
                  <a:schemeClr val="hlink"/>
                </a:solidFill>
                <a:latin typeface="DM Serif Display"/>
                <a:ea typeface="DM Serif Display"/>
                <a:cs typeface="DM Serif Display"/>
                <a:sym typeface="DM Serif Display"/>
                <a:hlinkClick r:id="rId4"/>
              </a:rPr>
              <a:t>github.com/learn-co-curriculum/dsc-running-jupyter-locally-lab</a:t>
            </a:r>
            <a:endParaRPr sz="1900">
              <a:solidFill>
                <a:srgbClr val="232830"/>
              </a:solidFill>
              <a:latin typeface="DM Serif Display"/>
              <a:ea typeface="DM Serif Display"/>
              <a:cs typeface="DM Serif Display"/>
              <a:sym typeface="DM Serif Displ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32"/>
          <p:cNvSpPr/>
          <p:nvPr/>
        </p:nvSpPr>
        <p:spPr>
          <a:xfrm flipH="1">
            <a:off x="300" y="0"/>
            <a:ext cx="37959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5" name="Google Shape;155;p32"/>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156" name="Google Shape;156;p32"/>
          <p:cNvSpPr/>
          <p:nvPr/>
        </p:nvSpPr>
        <p:spPr>
          <a:xfrm>
            <a:off x="280850" y="1660825"/>
            <a:ext cx="4066200" cy="2974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101820"/>
                </a:solidFill>
                <a:latin typeface="Fira Sans"/>
                <a:ea typeface="Fira Sans"/>
                <a:cs typeface="Fira Sans"/>
                <a:sym typeface="Fira Sans"/>
              </a:rPr>
              <a:t>Forking</a:t>
            </a:r>
            <a:r>
              <a:rPr lang="en">
                <a:solidFill>
                  <a:srgbClr val="101820"/>
                </a:solidFill>
                <a:latin typeface="Fira Sans"/>
                <a:ea typeface="Fira Sans"/>
                <a:cs typeface="Fira Sans"/>
                <a:sym typeface="Fira Sans"/>
              </a:rPr>
              <a:t> creates your own personal copy over on your own personal GitHub. </a:t>
            </a:r>
            <a:endParaRPr>
              <a:solidFill>
                <a:srgbClr val="101820"/>
              </a:solidFill>
              <a:latin typeface="Fira Sans"/>
              <a:ea typeface="Fira Sans"/>
              <a:cs typeface="Fira Sans"/>
              <a:sym typeface="Fira Sans"/>
            </a:endParaRPr>
          </a:p>
          <a:p>
            <a:pPr indent="-317500" lvl="0" marL="457200" rtl="0" algn="l">
              <a:lnSpc>
                <a:spcPct val="100000"/>
              </a:lnSpc>
              <a:spcBef>
                <a:spcPts val="1000"/>
              </a:spcBef>
              <a:spcAft>
                <a:spcPts val="0"/>
              </a:spcAft>
              <a:buClr>
                <a:srgbClr val="101820"/>
              </a:buClr>
              <a:buSzPts val="1400"/>
              <a:buFont typeface="Fira Sans"/>
              <a:buChar char="●"/>
            </a:pPr>
            <a:r>
              <a:rPr lang="en">
                <a:solidFill>
                  <a:srgbClr val="101820"/>
                </a:solidFill>
                <a:latin typeface="Fira Sans"/>
                <a:ea typeface="Fira Sans"/>
                <a:cs typeface="Fira Sans"/>
                <a:sym typeface="Fira Sans"/>
              </a:rPr>
              <a:t>On a fork, you can freely experiment with changes without affecting the original repository you copied from.</a:t>
            </a:r>
            <a:endParaRPr>
              <a:solidFill>
                <a:srgbClr val="101820"/>
              </a:solidFill>
              <a:latin typeface="Fira Sans"/>
              <a:ea typeface="Fira Sans"/>
              <a:cs typeface="Fira Sans"/>
              <a:sym typeface="Fira Sans"/>
            </a:endParaRPr>
          </a:p>
          <a:p>
            <a:pPr indent="-317500" lvl="0" marL="457200" rtl="0" algn="l">
              <a:lnSpc>
                <a:spcPct val="100000"/>
              </a:lnSpc>
              <a:spcBef>
                <a:spcPts val="1000"/>
              </a:spcBef>
              <a:spcAft>
                <a:spcPts val="0"/>
              </a:spcAft>
              <a:buClr>
                <a:srgbClr val="101820"/>
              </a:buClr>
              <a:buSzPts val="1400"/>
              <a:buFont typeface="Fira Sans"/>
              <a:buChar char="●"/>
            </a:pPr>
            <a:r>
              <a:rPr lang="en">
                <a:solidFill>
                  <a:srgbClr val="101820"/>
                </a:solidFill>
                <a:latin typeface="Fira Sans"/>
                <a:ea typeface="Fira Sans"/>
                <a:cs typeface="Fira Sans"/>
                <a:sym typeface="Fira Sans"/>
              </a:rPr>
              <a:t>This is the best way to use someone else’s repository as a starting point for your own projects! </a:t>
            </a:r>
            <a:endParaRPr>
              <a:solidFill>
                <a:srgbClr val="101820"/>
              </a:solidFill>
              <a:latin typeface="Fira Sans"/>
              <a:ea typeface="Fira Sans"/>
              <a:cs typeface="Fira Sans"/>
              <a:sym typeface="Fira Sans"/>
            </a:endParaRPr>
          </a:p>
          <a:p>
            <a:pPr indent="-317500" lvl="0" marL="457200" rtl="0" algn="l">
              <a:lnSpc>
                <a:spcPct val="100000"/>
              </a:lnSpc>
              <a:spcBef>
                <a:spcPts val="1000"/>
              </a:spcBef>
              <a:spcAft>
                <a:spcPts val="1000"/>
              </a:spcAft>
              <a:buClr>
                <a:srgbClr val="101820"/>
              </a:buClr>
              <a:buSzPts val="1400"/>
              <a:buFont typeface="Fira Sans"/>
              <a:buChar char="●"/>
            </a:pPr>
            <a:r>
              <a:rPr lang="en">
                <a:solidFill>
                  <a:srgbClr val="101820"/>
                </a:solidFill>
                <a:latin typeface="Fira Sans"/>
                <a:ea typeface="Fira Sans"/>
                <a:cs typeface="Fira Sans"/>
                <a:sym typeface="Fira Sans"/>
              </a:rPr>
              <a:t>If you like, you can later submit those changes to the original repository in order to collaborate.</a:t>
            </a:r>
            <a:endParaRPr>
              <a:solidFill>
                <a:srgbClr val="101820"/>
              </a:solidFill>
              <a:latin typeface="Fira Sans"/>
              <a:ea typeface="Fira Sans"/>
              <a:cs typeface="Fira Sans"/>
              <a:sym typeface="Fira Sans"/>
            </a:endParaRPr>
          </a:p>
        </p:txBody>
      </p:sp>
      <p:sp>
        <p:nvSpPr>
          <p:cNvPr id="157" name="Google Shape;157;p32"/>
          <p:cNvSpPr txBox="1"/>
          <p:nvPr>
            <p:ph type="title"/>
          </p:nvPr>
        </p:nvSpPr>
        <p:spPr>
          <a:xfrm>
            <a:off x="280850" y="692575"/>
            <a:ext cx="33204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Fork a Repository</a:t>
            </a:r>
            <a:endParaRPr>
              <a:solidFill>
                <a:srgbClr val="101820"/>
              </a:solidFill>
              <a:latin typeface="DM Serif Display"/>
              <a:ea typeface="DM Serif Display"/>
              <a:cs typeface="DM Serif Display"/>
              <a:sym typeface="DM Serif Display"/>
            </a:endParaRPr>
          </a:p>
        </p:txBody>
      </p:sp>
      <p:pic>
        <p:nvPicPr>
          <p:cNvPr id="158" name="Google Shape;158;p32"/>
          <p:cNvPicPr preferRelativeResize="0"/>
          <p:nvPr/>
        </p:nvPicPr>
        <p:blipFill rotWithShape="1">
          <a:blip r:embed="rId4">
            <a:alphaModFix/>
          </a:blip>
          <a:srcRect b="0" l="16650" r="12043" t="0"/>
          <a:stretch/>
        </p:blipFill>
        <p:spPr>
          <a:xfrm>
            <a:off x="4572000" y="1152478"/>
            <a:ext cx="4520700" cy="2953132"/>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3"/>
          <p:cNvSpPr/>
          <p:nvPr/>
        </p:nvSpPr>
        <p:spPr>
          <a:xfrm flipH="1">
            <a:off x="300" y="0"/>
            <a:ext cx="37959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4" name="Google Shape;164;p33"/>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165" name="Google Shape;165;p33"/>
          <p:cNvSpPr/>
          <p:nvPr/>
        </p:nvSpPr>
        <p:spPr>
          <a:xfrm>
            <a:off x="280850" y="1660825"/>
            <a:ext cx="4066200" cy="2974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101820"/>
                </a:solidFill>
                <a:latin typeface="Fira Sans"/>
                <a:ea typeface="Fira Sans"/>
                <a:cs typeface="Fira Sans"/>
                <a:sym typeface="Fira Sans"/>
              </a:rPr>
              <a:t>Cloning</a:t>
            </a:r>
            <a:r>
              <a:rPr lang="en">
                <a:solidFill>
                  <a:srgbClr val="101820"/>
                </a:solidFill>
                <a:latin typeface="Fira Sans"/>
                <a:ea typeface="Fira Sans"/>
                <a:cs typeface="Fira Sans"/>
                <a:sym typeface="Fira Sans"/>
              </a:rPr>
              <a:t> </a:t>
            </a:r>
            <a:r>
              <a:rPr lang="en">
                <a:solidFill>
                  <a:srgbClr val="101820"/>
                </a:solidFill>
                <a:latin typeface="Fira Sans"/>
                <a:ea typeface="Fira Sans"/>
                <a:cs typeface="Fira Sans"/>
                <a:sym typeface="Fira Sans"/>
              </a:rPr>
              <a:t>makes a copy of an existing online repository on your local machine.</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0"/>
              </a:spcAft>
              <a:buNone/>
            </a:pPr>
            <a:r>
              <a:rPr lang="en">
                <a:solidFill>
                  <a:srgbClr val="101820"/>
                </a:solidFill>
                <a:latin typeface="Courier New"/>
                <a:ea typeface="Courier New"/>
                <a:cs typeface="Courier New"/>
                <a:sym typeface="Courier New"/>
              </a:rPr>
              <a:t>git clone [URL]</a:t>
            </a:r>
            <a:endParaRPr>
              <a:solidFill>
                <a:srgbClr val="101820"/>
              </a:solidFill>
              <a:latin typeface="Courier New"/>
              <a:ea typeface="Courier New"/>
              <a:cs typeface="Courier New"/>
              <a:sym typeface="Courier New"/>
            </a:endParaRPr>
          </a:p>
          <a:p>
            <a:pPr indent="0" lvl="0" marL="0" rtl="0" algn="l">
              <a:lnSpc>
                <a:spcPct val="100000"/>
              </a:lnSpc>
              <a:spcBef>
                <a:spcPts val="1000"/>
              </a:spcBef>
              <a:spcAft>
                <a:spcPts val="0"/>
              </a:spcAft>
              <a:buNone/>
            </a:pPr>
            <a:r>
              <a:t/>
            </a:r>
            <a:endParaRPr>
              <a:solidFill>
                <a:srgbClr val="101820"/>
              </a:solidFill>
              <a:latin typeface="Fira Sans"/>
              <a:ea typeface="Fira Sans"/>
              <a:cs typeface="Fira Sans"/>
              <a:sym typeface="Fira Sans"/>
            </a:endParaRPr>
          </a:p>
          <a:p>
            <a:pPr indent="0" lvl="0" marL="0" rtl="0" algn="l">
              <a:lnSpc>
                <a:spcPct val="100000"/>
              </a:lnSpc>
              <a:spcBef>
                <a:spcPts val="1000"/>
              </a:spcBef>
              <a:spcAft>
                <a:spcPts val="1000"/>
              </a:spcAft>
              <a:buNone/>
            </a:pPr>
            <a:r>
              <a:rPr lang="en">
                <a:solidFill>
                  <a:srgbClr val="101820"/>
                </a:solidFill>
                <a:latin typeface="Fira Sans"/>
                <a:ea typeface="Fira Sans"/>
                <a:cs typeface="Fira Sans"/>
                <a:sym typeface="Fira Sans"/>
              </a:rPr>
              <a:t>The difference between forking and cloning is that cloning moves from cloud to local, as opposed to forking which moves code from someone else’s remote repository to your own remote repository - all in the cloud.</a:t>
            </a:r>
            <a:endParaRPr>
              <a:solidFill>
                <a:srgbClr val="101820"/>
              </a:solidFill>
              <a:latin typeface="Fira Sans"/>
              <a:ea typeface="Fira Sans"/>
              <a:cs typeface="Fira Sans"/>
              <a:sym typeface="Fira Sans"/>
            </a:endParaRPr>
          </a:p>
        </p:txBody>
      </p:sp>
      <p:sp>
        <p:nvSpPr>
          <p:cNvPr id="166" name="Google Shape;166;p33"/>
          <p:cNvSpPr txBox="1"/>
          <p:nvPr>
            <p:ph type="title"/>
          </p:nvPr>
        </p:nvSpPr>
        <p:spPr>
          <a:xfrm>
            <a:off x="280850" y="692575"/>
            <a:ext cx="33204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Clone</a:t>
            </a:r>
            <a:r>
              <a:rPr lang="en">
                <a:solidFill>
                  <a:srgbClr val="101820"/>
                </a:solidFill>
                <a:latin typeface="DM Serif Display"/>
                <a:ea typeface="DM Serif Display"/>
                <a:cs typeface="DM Serif Display"/>
                <a:sym typeface="DM Serif Display"/>
              </a:rPr>
              <a:t> a Repository</a:t>
            </a:r>
            <a:endParaRPr>
              <a:solidFill>
                <a:srgbClr val="101820"/>
              </a:solidFill>
              <a:latin typeface="DM Serif Display"/>
              <a:ea typeface="DM Serif Display"/>
              <a:cs typeface="DM Serif Display"/>
              <a:sym typeface="DM Serif Display"/>
            </a:endParaRPr>
          </a:p>
        </p:txBody>
      </p:sp>
      <p:pic>
        <p:nvPicPr>
          <p:cNvPr id="167" name="Google Shape;167;p33"/>
          <p:cNvPicPr preferRelativeResize="0"/>
          <p:nvPr/>
        </p:nvPicPr>
        <p:blipFill>
          <a:blip r:embed="rId4">
            <a:alphaModFix/>
          </a:blip>
          <a:stretch>
            <a:fillRect/>
          </a:stretch>
        </p:blipFill>
        <p:spPr>
          <a:xfrm>
            <a:off x="4572000" y="1152475"/>
            <a:ext cx="4260300" cy="365488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4"/>
          <p:cNvSpPr/>
          <p:nvPr/>
        </p:nvSpPr>
        <p:spPr>
          <a:xfrm flipH="1">
            <a:off x="300" y="0"/>
            <a:ext cx="37959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3" name="Google Shape;173;p34"/>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174" name="Google Shape;174;p34"/>
          <p:cNvSpPr/>
          <p:nvPr/>
        </p:nvSpPr>
        <p:spPr>
          <a:xfrm>
            <a:off x="280850" y="1660825"/>
            <a:ext cx="4066200" cy="2974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000"/>
              </a:spcAft>
              <a:buNone/>
            </a:pPr>
            <a:r>
              <a:rPr lang="en">
                <a:solidFill>
                  <a:srgbClr val="101820"/>
                </a:solidFill>
                <a:latin typeface="Fira Sans"/>
                <a:ea typeface="Fira Sans"/>
                <a:cs typeface="Fira Sans"/>
                <a:sym typeface="Fira Sans"/>
              </a:rPr>
              <a:t>This isn’t a git command - just make local changes to the jupyter notebook, or add a new file to the repository so we can see what it looks like to keep track of changes.</a:t>
            </a:r>
            <a:endParaRPr>
              <a:solidFill>
                <a:srgbClr val="101820"/>
              </a:solidFill>
              <a:latin typeface="Fira Sans"/>
              <a:ea typeface="Fira Sans"/>
              <a:cs typeface="Fira Sans"/>
              <a:sym typeface="Fira Sans"/>
            </a:endParaRPr>
          </a:p>
        </p:txBody>
      </p:sp>
      <p:sp>
        <p:nvSpPr>
          <p:cNvPr id="175" name="Google Shape;175;p34"/>
          <p:cNvSpPr txBox="1"/>
          <p:nvPr>
            <p:ph type="title"/>
          </p:nvPr>
        </p:nvSpPr>
        <p:spPr>
          <a:xfrm>
            <a:off x="280850" y="692575"/>
            <a:ext cx="35154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Make Local Changes</a:t>
            </a:r>
            <a:endParaRPr>
              <a:solidFill>
                <a:srgbClr val="101820"/>
              </a:solidFill>
              <a:latin typeface="DM Serif Display"/>
              <a:ea typeface="DM Serif Display"/>
              <a:cs typeface="DM Serif Display"/>
              <a:sym typeface="DM Serif Display"/>
            </a:endParaRPr>
          </a:p>
        </p:txBody>
      </p:sp>
      <p:pic>
        <p:nvPicPr>
          <p:cNvPr id="176" name="Google Shape;176;p34"/>
          <p:cNvPicPr preferRelativeResize="0"/>
          <p:nvPr/>
        </p:nvPicPr>
        <p:blipFill>
          <a:blip r:embed="rId4">
            <a:alphaModFix/>
          </a:blip>
          <a:stretch>
            <a:fillRect/>
          </a:stretch>
        </p:blipFill>
        <p:spPr>
          <a:xfrm>
            <a:off x="4767550" y="1152475"/>
            <a:ext cx="3820975" cy="382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